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Roboto"/>
      <p:regular r:id="rId72"/>
      <p:bold r:id="rId73"/>
      <p:italic r:id="rId74"/>
      <p:boldItalic r:id="rId75"/>
    </p:embeddedFont>
    <p:embeddedFont>
      <p:font typeface="Inconsolata"/>
      <p:regular r:id="rId76"/>
      <p:bold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BE8F9D7-2A08-4074-8D61-B6B410246870}">
  <a:tblStyle styleId="{9BE8F9D7-2A08-4074-8D61-B6B4102468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5771ABA-0D06-4931-81D5-A2FD51950F0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Light-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Inconsolata-bold.fntdata"/><Relationship Id="rId32" Type="http://schemas.openxmlformats.org/officeDocument/2006/relationships/slide" Target="slides/slide24.xml"/><Relationship Id="rId76" Type="http://schemas.openxmlformats.org/officeDocument/2006/relationships/font" Target="fonts/Inconsolata-regular.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2da1d9720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2da1d972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bdf3d0888_2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bdf3d0888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bdf3d0888_2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df3d0888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bdf3d0888_2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df3d0888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bdf3d0888_2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df3d0888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2da1d9720_0_1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2da1d972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24f807547_0_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24f80754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24f807547_0_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4f80754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24f807547_0_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24f80754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24f807547_0_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24f80754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24f807547_0_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24f807547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2da1d9720_0_1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2da1d9720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24f807547_0_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24f80754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24f80754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4f80754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24f80754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4f80754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24f80754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4f80754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24f80754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24f8075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24f80754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24f80754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24f80754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4f80754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324f80754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24f80754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24f80754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24f80754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324f80754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4f80754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324f80754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4f80754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24f80754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4f80754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24f80754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24f80754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24f80754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24f80754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24f80754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4f80754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24f80754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4f80754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24f80754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4f80754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324f807547_0_3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24f807547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24f807547_0_3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324f807547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24f80754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4f80754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bdf3d088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df3d0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24f807547_0_3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24f807547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324f807547_0_3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24f807547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24f807547_0_3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324f807547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24f807547_0_3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24f807547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24f807547_0_3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24f807547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24f807547_0_3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24f807547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324f807547_0_3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324f807547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324f807547_0_3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24f807547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24f807547_0_3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24f807547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324f80754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24f80754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bdf3d0888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df3d08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324f80754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24f80754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24f807547_0_3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324f807547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24f80754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24f80754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24f807547_0_3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324f807547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24f807547_0_4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24f807547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24f807547_0_5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29" name="Google Shape;729;g324f807547_0_5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24f807547_0_50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35" name="Google Shape;735;g324f807547_0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324f807547_0_5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0" name="Google Shape;740;g324f807547_0_5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324f807547_0_5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5" name="Google Shape;745;g324f807547_0_5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324f807547_0_5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0" name="Google Shape;750;g324f807547_0_5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bdf3d088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df3d08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24f807547_0_5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5" name="Google Shape;755;g324f807547_0_5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324f807547_0_5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60" name="Google Shape;760;g324f807547_0_5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32da1d9720_0_4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32da1d9720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2da1d9720_0_4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32da1d9720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bdf3d0888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bdf3d088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1bdf3d0888_2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df3d0888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bdf3d0888_2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df3d088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67" name="Shape 67"/>
        <p:cNvGrpSpPr/>
        <p:nvPr/>
      </p:nvGrpSpPr>
      <p:grpSpPr>
        <a:xfrm>
          <a:off x="0" y="0"/>
          <a:ext cx="0" cy="0"/>
          <a:chOff x="0" y="0"/>
          <a:chExt cx="0" cy="0"/>
        </a:xfrm>
      </p:grpSpPr>
      <p:sp>
        <p:nvSpPr>
          <p:cNvPr id="68" name="Google Shape;68;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9" name="Google Shape;69;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0" name="Google Shape;70;p1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1" name="Shape 71"/>
        <p:cNvGrpSpPr/>
        <p:nvPr/>
      </p:nvGrpSpPr>
      <p:grpSpPr>
        <a:xfrm>
          <a:off x="0" y="0"/>
          <a:ext cx="0" cy="0"/>
          <a:chOff x="0" y="0"/>
          <a:chExt cx="0" cy="0"/>
        </a:xfrm>
      </p:grpSpPr>
      <p:sp>
        <p:nvSpPr>
          <p:cNvPr id="72" name="Google Shape;72;p15"/>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5"/>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4" name="Google Shape;74;p1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5" name="Shape 75"/>
        <p:cNvGrpSpPr/>
        <p:nvPr/>
      </p:nvGrpSpPr>
      <p:grpSpPr>
        <a:xfrm>
          <a:off x="0" y="0"/>
          <a:ext cx="0" cy="0"/>
          <a:chOff x="0" y="0"/>
          <a:chExt cx="0" cy="0"/>
        </a:xfrm>
      </p:grpSpPr>
      <p:sp>
        <p:nvSpPr>
          <p:cNvPr id="76" name="Google Shape;76;p16"/>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7" name="Google Shape;77;p16"/>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8" name="Google Shape;78;p16"/>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6"/>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0" name="Shape 80"/>
        <p:cNvGrpSpPr/>
        <p:nvPr/>
      </p:nvGrpSpPr>
      <p:grpSpPr>
        <a:xfrm>
          <a:off x="0" y="0"/>
          <a:ext cx="0" cy="0"/>
          <a:chOff x="0" y="0"/>
          <a:chExt cx="0" cy="0"/>
        </a:xfrm>
      </p:grpSpPr>
      <p:sp>
        <p:nvSpPr>
          <p:cNvPr id="81" name="Google Shape;81;p17"/>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2" name="Google Shape;82;p1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3" name="Shape 83"/>
        <p:cNvGrpSpPr/>
        <p:nvPr/>
      </p:nvGrpSpPr>
      <p:grpSpPr>
        <a:xfrm>
          <a:off x="0" y="0"/>
          <a:ext cx="0" cy="0"/>
          <a:chOff x="0" y="0"/>
          <a:chExt cx="0" cy="0"/>
        </a:xfrm>
      </p:grpSpPr>
      <p:sp>
        <p:nvSpPr>
          <p:cNvPr id="84" name="Google Shape;84;p18"/>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5" name="Google Shape;85;p18"/>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6" name="Google Shape;86;p18"/>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7" name="Google Shape;87;p18"/>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88" name="Shape 88"/>
        <p:cNvGrpSpPr/>
        <p:nvPr/>
      </p:nvGrpSpPr>
      <p:grpSpPr>
        <a:xfrm>
          <a:off x="0" y="0"/>
          <a:ext cx="0" cy="0"/>
          <a:chOff x="0" y="0"/>
          <a:chExt cx="0" cy="0"/>
        </a:xfrm>
      </p:grpSpPr>
      <p:sp>
        <p:nvSpPr>
          <p:cNvPr id="89" name="Google Shape;89;p1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0" name="Google Shape;90;p19"/>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1" name="Shape 91"/>
        <p:cNvGrpSpPr/>
        <p:nvPr/>
      </p:nvGrpSpPr>
      <p:grpSpPr>
        <a:xfrm>
          <a:off x="0" y="0"/>
          <a:ext cx="0" cy="0"/>
          <a:chOff x="0" y="0"/>
          <a:chExt cx="0" cy="0"/>
        </a:xfrm>
      </p:grpSpPr>
      <p:sp>
        <p:nvSpPr>
          <p:cNvPr id="92" name="Google Shape;92;p20"/>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3" name="Google Shape;93;p20"/>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Google Shape;94;p20"/>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Google Shape;95;p2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96" name="Shape 96"/>
        <p:cNvGrpSpPr/>
        <p:nvPr/>
      </p:nvGrpSpPr>
      <p:grpSpPr>
        <a:xfrm>
          <a:off x="0" y="0"/>
          <a:ext cx="0" cy="0"/>
          <a:chOff x="0" y="0"/>
          <a:chExt cx="0" cy="0"/>
        </a:xfrm>
      </p:grpSpPr>
      <p:sp>
        <p:nvSpPr>
          <p:cNvPr id="97" name="Google Shape;97;p21"/>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8" name="Google Shape;98;p21"/>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9" name="Shape 99"/>
        <p:cNvGrpSpPr/>
        <p:nvPr/>
      </p:nvGrpSpPr>
      <p:grpSpPr>
        <a:xfrm>
          <a:off x="0" y="0"/>
          <a:ext cx="0" cy="0"/>
          <a:chOff x="0" y="0"/>
          <a:chExt cx="0" cy="0"/>
        </a:xfrm>
      </p:grpSpPr>
      <p:sp>
        <p:nvSpPr>
          <p:cNvPr id="100" name="Google Shape;100;p22"/>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Google Shape;101;p22"/>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Google Shape;102;p22"/>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Google Shape;103;p2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4" name="Shape 104"/>
        <p:cNvGrpSpPr/>
        <p:nvPr/>
      </p:nvGrpSpPr>
      <p:grpSpPr>
        <a:xfrm>
          <a:off x="0" y="0"/>
          <a:ext cx="0" cy="0"/>
          <a:chOff x="0" y="0"/>
          <a:chExt cx="0" cy="0"/>
        </a:xfrm>
      </p:grpSpPr>
      <p:sp>
        <p:nvSpPr>
          <p:cNvPr id="105" name="Google Shape;105;p23"/>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Google Shape;106;p23"/>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2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08" name="Shape 108"/>
        <p:cNvGrpSpPr/>
        <p:nvPr/>
      </p:nvGrpSpPr>
      <p:grpSpPr>
        <a:xfrm>
          <a:off x="0" y="0"/>
          <a:ext cx="0" cy="0"/>
          <a:chOff x="0" y="0"/>
          <a:chExt cx="0" cy="0"/>
        </a:xfrm>
      </p:grpSpPr>
      <p:sp>
        <p:nvSpPr>
          <p:cNvPr id="109" name="Google Shape;109;p24"/>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2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1" name="Shape 111"/>
        <p:cNvGrpSpPr/>
        <p:nvPr/>
      </p:nvGrpSpPr>
      <p:grpSpPr>
        <a:xfrm>
          <a:off x="0" y="0"/>
          <a:ext cx="0" cy="0"/>
          <a:chOff x="0" y="0"/>
          <a:chExt cx="0" cy="0"/>
        </a:xfrm>
      </p:grpSpPr>
      <p:sp>
        <p:nvSpPr>
          <p:cNvPr id="112" name="Google Shape;112;p2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Google Shape;118;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Google Shape;119;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Google Shape;12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Google Shape;131;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Google Shape;13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Google Shape;13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Google Shape;13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0" name="Shape 140"/>
        <p:cNvGrpSpPr/>
        <p:nvPr/>
      </p:nvGrpSpPr>
      <p:grpSpPr>
        <a:xfrm>
          <a:off x="0" y="0"/>
          <a:ext cx="0" cy="0"/>
          <a:chOff x="0" y="0"/>
          <a:chExt cx="0" cy="0"/>
        </a:xfrm>
      </p:grpSpPr>
      <p:sp>
        <p:nvSpPr>
          <p:cNvPr id="141" name="Google Shape;141;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 name="Google Shape;14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8" name="Google Shape;1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9" name="Shape 149"/>
        <p:cNvGrpSpPr/>
        <p:nvPr/>
      </p:nvGrpSpPr>
      <p:grpSpPr>
        <a:xfrm>
          <a:off x="0" y="0"/>
          <a:ext cx="0" cy="0"/>
          <a:chOff x="0" y="0"/>
          <a:chExt cx="0" cy="0"/>
        </a:xfrm>
      </p:grpSpPr>
      <p:sp>
        <p:nvSpPr>
          <p:cNvPr id="150" name="Google Shape;150;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51" name="Google Shape;15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Google Shape;153;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 name="Google Shape;154;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Google Shape;15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6" name="Shape 156"/>
        <p:cNvGrpSpPr/>
        <p:nvPr/>
      </p:nvGrpSpPr>
      <p:grpSpPr>
        <a:xfrm>
          <a:off x="0" y="0"/>
          <a:ext cx="0" cy="0"/>
          <a:chOff x="0" y="0"/>
          <a:chExt cx="0" cy="0"/>
        </a:xfrm>
      </p:grpSpPr>
      <p:sp>
        <p:nvSpPr>
          <p:cNvPr id="157" name="Google Shape;15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type="tx">
  <p:cSld name="TITLE_AND_BODY">
    <p:bg>
      <p:bgPr>
        <a:solidFill>
          <a:srgbClr val="B71C1C"/>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p:cSld name="Segway Side">
    <p:bg>
      <p:bgPr>
        <a:solidFill>
          <a:srgbClr val="0E9AAD"/>
        </a:solidFill>
      </p:bgPr>
    </p:bg>
    <p:spTree>
      <p:nvGrpSpPr>
        <p:cNvPr id="162" name="Shape 162"/>
        <p:cNvGrpSpPr/>
        <p:nvPr/>
      </p:nvGrpSpPr>
      <p:grpSpPr>
        <a:xfrm>
          <a:off x="0" y="0"/>
          <a:ext cx="0" cy="0"/>
          <a:chOff x="0" y="0"/>
          <a:chExt cx="0" cy="0"/>
        </a:xfrm>
      </p:grpSpPr>
      <p:sp>
        <p:nvSpPr>
          <p:cNvPr id="163" name="Google Shape;163;p40"/>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p:cSld name="Full Blank">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p:cSld name="Sample Light Slide">
    <p:spTree>
      <p:nvGrpSpPr>
        <p:cNvPr id="165" name="Shape 16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p:cSld name="Photo blank">
    <p:bg>
      <p:bgPr>
        <a:solidFill>
          <a:srgbClr val="222222"/>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p:cSld name="Photo with text 1">
    <p:bg>
      <p:bgPr>
        <a:solidFill>
          <a:srgbClr val="222222"/>
        </a:solidFill>
      </p:bgPr>
    </p:bg>
    <p:spTree>
      <p:nvGrpSpPr>
        <p:cNvPr id="167" name="Shape 167"/>
        <p:cNvGrpSpPr/>
        <p:nvPr/>
      </p:nvGrpSpPr>
      <p:grpSpPr>
        <a:xfrm>
          <a:off x="0" y="0"/>
          <a:ext cx="0" cy="0"/>
          <a:chOff x="0" y="0"/>
          <a:chExt cx="0" cy="0"/>
        </a:xfrm>
      </p:grpSpPr>
      <p:sp>
        <p:nvSpPr>
          <p:cNvPr id="168" name="Google Shape;168;p44"/>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p:cSld name="Photo with text">
    <p:bg>
      <p:bgPr>
        <a:solidFill>
          <a:srgbClr val="222222"/>
        </a:solidFill>
      </p:bgPr>
    </p:bg>
    <p:spTree>
      <p:nvGrpSpPr>
        <p:cNvPr id="169" name="Shape 169"/>
        <p:cNvGrpSpPr/>
        <p:nvPr/>
      </p:nvGrpSpPr>
      <p:grpSpPr>
        <a:xfrm>
          <a:off x="0" y="0"/>
          <a:ext cx="0" cy="0"/>
          <a:chOff x="0" y="0"/>
          <a:chExt cx="0" cy="0"/>
        </a:xfrm>
      </p:grpSpPr>
      <p:sp>
        <p:nvSpPr>
          <p:cNvPr id="170" name="Google Shape;170;p45"/>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p:cSld name="Chart Slide">
    <p:spTree>
      <p:nvGrpSpPr>
        <p:cNvPr id="171" name="Shape 1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Code Slide">
    <p:bg>
      <p:bgPr>
        <a:solidFill>
          <a:srgbClr val="445863"/>
        </a:solidFill>
      </p:bgPr>
    </p:bg>
    <p:spTree>
      <p:nvGrpSpPr>
        <p:cNvPr id="172" name="Shape 172"/>
        <p:cNvGrpSpPr/>
        <p:nvPr/>
      </p:nvGrpSpPr>
      <p:grpSpPr>
        <a:xfrm>
          <a:off x="0" y="0"/>
          <a:ext cx="0" cy="0"/>
          <a:chOff x="0" y="0"/>
          <a:chExt cx="0" cy="0"/>
        </a:xfrm>
      </p:grpSpPr>
      <p:sp>
        <p:nvSpPr>
          <p:cNvPr id="173" name="Google Shape;173;p47"/>
          <p:cNvSpPr/>
          <p:nvPr/>
        </p:nvSpPr>
        <p:spPr>
          <a:xfrm>
            <a:off x="0" y="0"/>
            <a:ext cx="4476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74" name="Google Shape;174;p47"/>
          <p:cNvSpPr/>
          <p:nvPr/>
        </p:nvSpPr>
        <p:spPr>
          <a:xfrm flipH="1">
            <a:off x="508238" y="0"/>
            <a:ext cx="525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bg>
      <p:bgPr>
        <a:solidFill>
          <a:srgbClr val="FFFFFF"/>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p:cSld name="Sample Dark Slide">
    <p:bg>
      <p:bgPr>
        <a:solidFill>
          <a:srgbClr val="445863"/>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177" name="Shape 177"/>
        <p:cNvGrpSpPr/>
        <p:nvPr/>
      </p:nvGrpSpPr>
      <p:grpSpPr>
        <a:xfrm>
          <a:off x="0" y="0"/>
          <a:ext cx="0" cy="0"/>
          <a:chOff x="0" y="0"/>
          <a:chExt cx="0" cy="0"/>
        </a:xfrm>
      </p:grpSpPr>
      <p:sp>
        <p:nvSpPr>
          <p:cNvPr id="178" name="Google Shape;178;p50"/>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79" name="Google Shape;179;p50"/>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noAutofit/>
          </a:bodyPr>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E9AAD"/>
        </a:solidFill>
      </p:bgPr>
    </p:bg>
    <p:spTree>
      <p:nvGrpSpPr>
        <p:cNvPr id="180" name="Shape 180"/>
        <p:cNvGrpSpPr/>
        <p:nvPr/>
      </p:nvGrpSpPr>
      <p:grpSpPr>
        <a:xfrm>
          <a:off x="0" y="0"/>
          <a:ext cx="0" cy="0"/>
          <a:chOff x="0" y="0"/>
          <a:chExt cx="0" cy="0"/>
        </a:xfrm>
      </p:grpSpPr>
      <p:sp>
        <p:nvSpPr>
          <p:cNvPr id="181" name="Google Shape;181;p51"/>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noAutofit/>
          </a:bodyPr>
          <a:lstStyle>
            <a:lvl1pPr indent="0" lvl="0" marL="0" marR="0" rtl="0" algn="l">
              <a:lnSpc>
                <a:spcPct val="8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grpSp>
        <p:nvGrpSpPr>
          <p:cNvPr id="182" name="Google Shape;182;p51"/>
          <p:cNvGrpSpPr/>
          <p:nvPr/>
        </p:nvGrpSpPr>
        <p:grpSpPr>
          <a:xfrm>
            <a:off x="776024" y="3797836"/>
            <a:ext cx="571500" cy="571500"/>
            <a:chOff x="0" y="0"/>
            <a:chExt cx="1524000" cy="1524000"/>
          </a:xfrm>
        </p:grpSpPr>
        <p:pic>
          <p:nvPicPr>
            <p:cNvPr id="183" name="Google Shape;183;p51"/>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84" name="Google Shape;184;p51"/>
            <p:cNvSpPr/>
            <p:nvPr/>
          </p:nvSpPr>
          <p:spPr>
            <a:xfrm>
              <a:off x="0" y="0"/>
              <a:ext cx="1524000" cy="1524000"/>
            </a:xfrm>
            <a:custGeom>
              <a:rect b="b" l="l" r="r" t="t"/>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sp>
        <p:nvSpPr>
          <p:cNvPr id="185" name="Google Shape;185;p51"/>
          <p:cNvSpPr/>
          <p:nvPr/>
        </p:nvSpPr>
        <p:spPr>
          <a:xfrm>
            <a:off x="1429824" y="3914543"/>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Roboto"/>
              <a:buNone/>
            </a:pPr>
            <a:r>
              <a:rPr b="0" i="0" lang="en" sz="2300" u="none" cap="none" strike="noStrike">
                <a:solidFill>
                  <a:srgbClr val="FFFFFF"/>
                </a:solidFill>
                <a:latin typeface="Roboto"/>
                <a:ea typeface="Roboto"/>
                <a:cs typeface="Roboto"/>
                <a:sym typeface="Roboto"/>
              </a:rPr>
              <a:t>+Rich Hyndman</a:t>
            </a:r>
            <a:endParaRPr sz="5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p:cSld name="Presentation Title">
    <p:bg>
      <p:bgPr>
        <a:solidFill>
          <a:srgbClr val="B0BEC5"/>
        </a:solidFill>
      </p:bgPr>
    </p:bg>
    <p:spTree>
      <p:nvGrpSpPr>
        <p:cNvPr id="186" name="Shape 186"/>
        <p:cNvGrpSpPr/>
        <p:nvPr/>
      </p:nvGrpSpPr>
      <p:grpSpPr>
        <a:xfrm>
          <a:off x="0" y="0"/>
          <a:ext cx="0" cy="0"/>
          <a:chOff x="0" y="0"/>
          <a:chExt cx="0" cy="0"/>
        </a:xfrm>
      </p:grpSpPr>
      <p:sp>
        <p:nvSpPr>
          <p:cNvPr id="187" name="Google Shape;187;p52"/>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1.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5" name="Google Shape;65;p1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6" name="Google Shape;66;p1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5" name="Google Shape;11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6" name="Google Shape;11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38"/>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60" name="Google Shape;160;p38"/>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noAutofit/>
          </a:bodyPr>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gif"/><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github.com/tensorflow/tensor2tensor/blob/master/tensor2tensor/layers/common_attention.py#L1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separatist.org/se_frontend/post-punk-musician-the-kidney.html&amp;lt;/ref&amp;g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www.talkradio.net/article/independent-music-fades-from-the-closed-drawings-out&amp;lt;/ref&amp;gt" TargetMode="External"/><Relationship Id="rId4" Type="http://schemas.openxmlformats.org/officeDocument/2006/relationships/hyperlink" Target="http://www.discogs.com/artist/The+Op%C5%8Dn+&amp;amp;+Psalm&amp;lt;/ref&amp;g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www.discogs.com/album/69771" TargetMode="External"/><Relationship Id="rId4" Type="http://schemas.openxmlformats.org/officeDocument/2006/relationships/hyperlink" Target="https://www.discogs.com/album/697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2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hyperlink" Target="https://github.com/tensorflow/tensor2tensor" TargetMode="External"/><Relationship Id="rId4" Type="http://schemas.openxmlformats.org/officeDocument/2006/relationships/hyperlink" Target="https://research.googleblog.com/2017/06/accelerating-deep-learning-research.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blob/master/tensor2tensor/data_generators/problem.py" TargetMode="External"/><Relationship Id="rId5" Type="http://schemas.openxmlformats.org/officeDocument/2006/relationships/hyperlink" Target="https://github.com/tensorflow/tensor2tensor/blob/master/tensor2tensor/utils/t2t_model.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hyperlink" Target="https://github.com/tensorflow/tensor2tensor#papers" TargetMode="External"/><Relationship Id="rId4" Type="http://schemas.openxmlformats.org/officeDocument/2006/relationships/hyperlink" Target="https://cloud.google.com/tpu/docs/tutorials/transformer" TargetMode="External"/><Relationship Id="rId5" Type="http://schemas.openxmlformats.org/officeDocument/2006/relationships/hyperlink" Target="https://github.com/tensorflow/tensor2tensor" TargetMode="External"/><Relationship Id="rId6" Type="http://schemas.openxmlformats.org/officeDocument/2006/relationships/hyperlink" Target="https://gitter.im/tensor2tensor/Lobby" TargetMode="External"/><Relationship Id="rId7" Type="http://schemas.openxmlformats.org/officeDocument/2006/relationships/hyperlink" Target="https://groups.google.com/forum/#!forum/tensor2tenso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goo.gl/wkHexj" TargetMode="External"/><Relationship Id="rId4" Type="http://schemas.openxmlformats.org/officeDocument/2006/relationships/hyperlink" Target="https://github.com/tensorflow/tensor2tensor" TargetMode="External"/><Relationship Id="rId5" Type="http://schemas.openxmlformats.org/officeDocument/2006/relationships/hyperlink" Target="https://cloud.google.com/blog/big-data/2018/02/cloud-poetry-training-and-hyperparameter-tuning-custom-text-models-on-cloud-ml-eng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53"/>
          <p:cNvSpPr txBox="1"/>
          <p:nvPr>
            <p:ph idx="4294967295" type="ctrTitle"/>
          </p:nvPr>
        </p:nvSpPr>
        <p:spPr>
          <a:xfrm>
            <a:off x="892975" y="863950"/>
            <a:ext cx="7757400" cy="17412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Light"/>
              <a:buNone/>
            </a:pPr>
            <a:r>
              <a:rPr lang="en" sz="4800"/>
              <a:t>Tensor2Tensor Transformers </a:t>
            </a:r>
            <a:r>
              <a:rPr lang="en" sz="3000"/>
              <a:t>TensorFlow for Deep Learning Research </a:t>
            </a:r>
            <a:endParaRPr sz="3000"/>
          </a:p>
        </p:txBody>
      </p:sp>
      <p:sp>
        <p:nvSpPr>
          <p:cNvPr id="193" name="Google Shape;193;p53"/>
          <p:cNvSpPr txBox="1"/>
          <p:nvPr>
            <p:ph idx="4294967295" type="subTitle"/>
          </p:nvPr>
        </p:nvSpPr>
        <p:spPr>
          <a:xfrm>
            <a:off x="364675" y="3185525"/>
            <a:ext cx="8672700" cy="1182000"/>
          </a:xfrm>
          <a:prstGeom prst="rect">
            <a:avLst/>
          </a:prstGeom>
          <a:noFill/>
          <a:ln>
            <a:noFill/>
          </a:ln>
        </p:spPr>
        <p:txBody>
          <a:bodyPr anchorCtr="0" anchor="t" bIns="32750" lIns="32750" spcFirstLastPara="1" rIns="32750" wrap="square" tIns="32750">
            <a:noAutofit/>
          </a:bodyPr>
          <a:lstStyle/>
          <a:p>
            <a:pPr indent="0" lvl="0" marL="0" rtl="0" algn="just">
              <a:spcBef>
                <a:spcPts val="0"/>
              </a:spcBef>
              <a:spcAft>
                <a:spcPts val="0"/>
              </a:spcAft>
              <a:buClr>
                <a:schemeClr val="dk1"/>
              </a:buClr>
              <a:buFont typeface="Helvetica Neue Light"/>
              <a:buNone/>
            </a:pPr>
            <a:r>
              <a:rPr lang="en" sz="1900">
                <a:solidFill>
                  <a:schemeClr val="dk1"/>
                </a:solidFill>
              </a:rPr>
              <a:t>Based on </a:t>
            </a:r>
            <a:r>
              <a:rPr i="1" lang="en" sz="1900">
                <a:solidFill>
                  <a:schemeClr val="dk1"/>
                </a:solidFill>
              </a:rPr>
              <a:t>Attention Is All You Need</a:t>
            </a:r>
            <a:r>
              <a:rPr lang="en" sz="1900">
                <a:solidFill>
                  <a:schemeClr val="dk1"/>
                </a:solidFill>
              </a:rPr>
              <a:t> by Ashish Vaswani, Noam Shazeer, Niki Parmar, Jakob Uszkoreit, Llion Jones, Aidan N. Gomez, Łukasz Kaiser, Illia Polosukhin and other works with Samy Bengio, Eugene Brevdo, Francois Chollet, Stephan Gouws, Nal Kalchbrenner, Ofir Nachum, Aurko Roy, Ryan Sepassi.</a:t>
            </a:r>
            <a:endParaRPr sz="900">
              <a:solidFill>
                <a:schemeClr val="dk1"/>
              </a:solidFill>
            </a:endParaRPr>
          </a:p>
          <a:p>
            <a:pPr indent="0" lvl="0" marL="0" marR="0" rtl="0" algn="l">
              <a:lnSpc>
                <a:spcPct val="100000"/>
              </a:lnSpc>
              <a:spcBef>
                <a:spcPts val="0"/>
              </a:spcBef>
              <a:spcAft>
                <a:spcPts val="0"/>
              </a:spcAft>
              <a:buClr>
                <a:srgbClr val="000000"/>
              </a:buClr>
              <a:buFont typeface="Helvetica Neue Light"/>
              <a:buNone/>
            </a:pPr>
            <a:r>
              <a:t/>
            </a:r>
            <a:endParaRPr sz="1900"/>
          </a:p>
        </p:txBody>
      </p:sp>
      <p:sp>
        <p:nvSpPr>
          <p:cNvPr id="194" name="Google Shape;194;p53"/>
          <p:cNvSpPr txBox="1"/>
          <p:nvPr/>
        </p:nvSpPr>
        <p:spPr>
          <a:xfrm>
            <a:off x="2776975" y="2558650"/>
            <a:ext cx="3728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Helvetica Neue Light"/>
              <a:buNone/>
            </a:pPr>
            <a:r>
              <a:rPr lang="en" sz="19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         Łukasz Kaiser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Sentence compression with LSTMs</a:t>
            </a:r>
            <a:endParaRPr/>
          </a:p>
        </p:txBody>
      </p:sp>
      <p:sp>
        <p:nvSpPr>
          <p:cNvPr id="251" name="Google Shape;251;p62"/>
          <p:cNvSpPr txBox="1"/>
          <p:nvPr/>
        </p:nvSpPr>
        <p:spPr>
          <a:xfrm>
            <a:off x="427300" y="1952200"/>
            <a:ext cx="8389200" cy="29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Example:</a:t>
            </a:r>
            <a:endParaRPr sz="1800">
              <a:solidFill>
                <a:schemeClr val="dk1"/>
              </a:solidFill>
            </a:endParaRPr>
          </a:p>
          <a:p>
            <a:pPr indent="0" lvl="0" marL="0" rtl="0" algn="l">
              <a:lnSpc>
                <a:spcPct val="115000"/>
              </a:lnSpc>
              <a:spcBef>
                <a:spcPts val="0"/>
              </a:spcBef>
              <a:spcAft>
                <a:spcPts val="0"/>
              </a:spcAft>
              <a:buNone/>
            </a:pPr>
            <a:r>
              <a:rPr lang="en" sz="1800"/>
              <a:t>Input:	</a:t>
            </a:r>
            <a:r>
              <a:rPr i="1" lang="en" sz="1800"/>
              <a:t>State Sen. Stewart Greenleaf discusses his proposed human</a:t>
            </a:r>
            <a:endParaRPr i="1" sz="1800"/>
          </a:p>
          <a:p>
            <a:pPr indent="457200" lvl="0" marL="457200" rtl="0" algn="l">
              <a:lnSpc>
                <a:spcPct val="115000"/>
              </a:lnSpc>
              <a:spcBef>
                <a:spcPts val="0"/>
              </a:spcBef>
              <a:spcAft>
                <a:spcPts val="0"/>
              </a:spcAft>
              <a:buNone/>
            </a:pPr>
            <a:r>
              <a:rPr i="1" lang="en" sz="1800"/>
              <a:t>trafficking bill at Calvery Baptist Church in Willow Grove Thursday night.</a:t>
            </a:r>
            <a:endParaRPr i="1" sz="1800"/>
          </a:p>
          <a:p>
            <a:pPr indent="0" lvl="0" marL="0" rtl="0" algn="l">
              <a:lnSpc>
                <a:spcPct val="115000"/>
              </a:lnSpc>
              <a:spcBef>
                <a:spcPts val="0"/>
              </a:spcBef>
              <a:spcAft>
                <a:spcPts val="0"/>
              </a:spcAft>
              <a:buNone/>
            </a:pPr>
            <a:r>
              <a:rPr lang="en" sz="1800"/>
              <a:t>Output:	Stewart Greenleaf discusses his human trafficking bill.</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solidFill>
                  <a:schemeClr val="dk1"/>
                </a:solidFill>
              </a:rPr>
              <a:t>Results:						readability		informativeness</a:t>
            </a:r>
            <a:endParaRPr sz="1800">
              <a:solidFill>
                <a:schemeClr val="dk1"/>
              </a:solidFill>
            </a:endParaRPr>
          </a:p>
          <a:p>
            <a:pPr indent="0" lvl="0" marL="0" rtl="0" algn="l">
              <a:lnSpc>
                <a:spcPct val="115000"/>
              </a:lnSpc>
              <a:spcBef>
                <a:spcPts val="0"/>
              </a:spcBef>
              <a:spcAft>
                <a:spcPts val="0"/>
              </a:spcAft>
              <a:buNone/>
            </a:pPr>
            <a:r>
              <a:rPr lang="en" sz="1800"/>
              <a:t>MIRA (previous best):			  </a:t>
            </a:r>
            <a:r>
              <a:rPr lang="en" sz="1800">
                <a:solidFill>
                  <a:schemeClr val="accent2"/>
                </a:solidFill>
              </a:rPr>
              <a:t>4.31			  3.55</a:t>
            </a:r>
            <a:endParaRPr sz="1800">
              <a:solidFill>
                <a:schemeClr val="accent2"/>
              </a:solidFill>
            </a:endParaRPr>
          </a:p>
          <a:p>
            <a:pPr indent="0" lvl="0" marL="0" rtl="0" algn="l">
              <a:lnSpc>
                <a:spcPct val="115000"/>
              </a:lnSpc>
              <a:spcBef>
                <a:spcPts val="0"/>
              </a:spcBef>
              <a:spcAft>
                <a:spcPts val="0"/>
              </a:spcAft>
              <a:buNone/>
            </a:pPr>
            <a:r>
              <a:rPr lang="en" sz="1800"/>
              <a:t>LSTM </a:t>
            </a:r>
            <a:r>
              <a:rPr lang="en" sz="1800">
                <a:solidFill>
                  <a:schemeClr val="dk1"/>
                </a:solidFill>
              </a:rPr>
              <a:t>[Filippova et al., 2015]</a:t>
            </a:r>
            <a:r>
              <a:rPr lang="en" sz="1800"/>
              <a:t>:	  </a:t>
            </a:r>
            <a:r>
              <a:rPr lang="en" sz="1800">
                <a:solidFill>
                  <a:schemeClr val="accent2"/>
                </a:solidFill>
              </a:rPr>
              <a:t>4.51			  3.78</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a:t>
            </a:r>
            <a:endParaRPr/>
          </a:p>
        </p:txBody>
      </p:sp>
      <p:sp>
        <p:nvSpPr>
          <p:cNvPr id="257" name="Google Shape;257;p63"/>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Translation</a:t>
            </a:r>
            <a:r>
              <a:rPr lang="en" sz="1800"/>
              <a:t> performance is measured in </a:t>
            </a:r>
            <a:r>
              <a:rPr lang="en" sz="1800">
                <a:solidFill>
                  <a:schemeClr val="accent2"/>
                </a:solidFill>
              </a:rPr>
              <a:t>BLEU scores</a:t>
            </a:r>
            <a:r>
              <a:rPr lang="en" sz="1800"/>
              <a:t> (higher is better, EnDe):</a:t>
            </a:r>
            <a:endParaRPr sz="1800"/>
          </a:p>
          <a:p>
            <a:pPr indent="-342900" lvl="0" marL="457200" rtl="0" algn="l">
              <a:lnSpc>
                <a:spcPct val="115000"/>
              </a:lnSpc>
              <a:spcBef>
                <a:spcPts val="0"/>
              </a:spcBef>
              <a:spcAft>
                <a:spcPts val="0"/>
              </a:spcAft>
              <a:buSzPts val="1800"/>
              <a:buChar char="●"/>
            </a:pPr>
            <a:r>
              <a:rPr lang="en" sz="1800"/>
              <a:t>Phrase-Based MT:		</a:t>
            </a:r>
            <a:r>
              <a:rPr lang="en" sz="1800">
                <a:solidFill>
                  <a:schemeClr val="accent2"/>
                </a:solidFill>
              </a:rPr>
              <a:t>20.7</a:t>
            </a:r>
            <a:r>
              <a:rPr lang="en" sz="1800"/>
              <a:t>		</a:t>
            </a:r>
            <a:r>
              <a:rPr lang="en" sz="1800">
                <a:solidFill>
                  <a:schemeClr val="dk1"/>
                </a:solidFill>
              </a:rPr>
              <a:t>[Durrani et al., 2014]</a:t>
            </a:r>
            <a:endParaRPr sz="1800">
              <a:solidFill>
                <a:schemeClr val="dk1"/>
              </a:solidFill>
            </a:endParaRPr>
          </a:p>
          <a:p>
            <a:pPr indent="-342900" lvl="0" marL="457200" rtl="0" algn="l">
              <a:lnSpc>
                <a:spcPct val="115000"/>
              </a:lnSpc>
              <a:spcBef>
                <a:spcPts val="0"/>
              </a:spcBef>
              <a:spcAft>
                <a:spcPts val="0"/>
              </a:spcAft>
              <a:buSzPts val="1800"/>
              <a:buChar char="●"/>
            </a:pPr>
            <a:r>
              <a:rPr lang="en" sz="1800"/>
              <a:t>Early LSTM model</a:t>
            </a:r>
            <a:r>
              <a:rPr lang="en" sz="1800"/>
              <a:t>:		</a:t>
            </a:r>
            <a:r>
              <a:rPr lang="en" sz="1800">
                <a:solidFill>
                  <a:schemeClr val="accent2"/>
                </a:solidFill>
              </a:rPr>
              <a:t>19.4</a:t>
            </a:r>
            <a:r>
              <a:rPr lang="en" sz="1800">
                <a:solidFill>
                  <a:schemeClr val="accent2"/>
                </a:solidFill>
              </a:rPr>
              <a:t>	</a:t>
            </a:r>
            <a:r>
              <a:rPr lang="en" sz="1800"/>
              <a:t>	</a:t>
            </a:r>
            <a:r>
              <a:rPr lang="en" sz="1800">
                <a:solidFill>
                  <a:schemeClr val="dk1"/>
                </a:solidFill>
              </a:rPr>
              <a:t>[</a:t>
            </a:r>
            <a:r>
              <a:rPr lang="en" sz="1800">
                <a:solidFill>
                  <a:schemeClr val="dk1"/>
                </a:solidFill>
              </a:rPr>
              <a:t>Sébastien</a:t>
            </a:r>
            <a:r>
              <a:rPr lang="en" sz="1800">
                <a:solidFill>
                  <a:schemeClr val="dk1"/>
                </a:solidFill>
              </a:rPr>
              <a:t> et al., 2015]</a:t>
            </a:r>
            <a:endParaRPr sz="1800"/>
          </a:p>
          <a:p>
            <a:pPr indent="-342900" lvl="0" marL="457200" rtl="0" algn="l">
              <a:lnSpc>
                <a:spcPct val="115000"/>
              </a:lnSpc>
              <a:spcBef>
                <a:spcPts val="0"/>
              </a:spcBef>
              <a:spcAft>
                <a:spcPts val="0"/>
              </a:spcAft>
              <a:buSzPts val="1800"/>
              <a:buChar char="●"/>
            </a:pPr>
            <a:r>
              <a:rPr lang="en" sz="1800"/>
              <a:t>DeepAtt (large LSTM):	</a:t>
            </a:r>
            <a:r>
              <a:rPr lang="en" sz="1800">
                <a:solidFill>
                  <a:schemeClr val="accent2"/>
                </a:solidFill>
              </a:rPr>
              <a:t>20.6</a:t>
            </a:r>
            <a:r>
              <a:rPr lang="en" sz="1800"/>
              <a:t>		</a:t>
            </a:r>
            <a:r>
              <a:rPr lang="en" sz="1800">
                <a:solidFill>
                  <a:schemeClr val="dk1"/>
                </a:solidFill>
              </a:rPr>
              <a:t>[</a:t>
            </a:r>
            <a:r>
              <a:rPr lang="en" sz="1800">
                <a:solidFill>
                  <a:schemeClr val="dk1"/>
                </a:solidFill>
              </a:rPr>
              <a:t>Zhou</a:t>
            </a:r>
            <a:r>
              <a:rPr lang="en" sz="1800">
                <a:solidFill>
                  <a:schemeClr val="dk1"/>
                </a:solidFill>
              </a:rPr>
              <a:t> et al., 2016]</a:t>
            </a:r>
            <a:endParaRPr sz="1800"/>
          </a:p>
          <a:p>
            <a:pPr indent="-342900" lvl="0" marL="457200" rtl="0" algn="l">
              <a:lnSpc>
                <a:spcPct val="115000"/>
              </a:lnSpc>
              <a:spcBef>
                <a:spcPts val="0"/>
              </a:spcBef>
              <a:spcAft>
                <a:spcPts val="0"/>
              </a:spcAft>
              <a:buSzPts val="1800"/>
              <a:buChar char="●"/>
            </a:pPr>
            <a:r>
              <a:rPr lang="en" sz="1800"/>
              <a:t>GNMT (large LSTM):		</a:t>
            </a:r>
            <a:r>
              <a:rPr lang="en" sz="1800">
                <a:solidFill>
                  <a:schemeClr val="accent2"/>
                </a:solidFill>
              </a:rPr>
              <a:t>24.9</a:t>
            </a:r>
            <a:r>
              <a:rPr lang="en" sz="1800"/>
              <a:t>		</a:t>
            </a:r>
            <a:r>
              <a:rPr lang="en" sz="1800">
                <a:solidFill>
                  <a:schemeClr val="dk1"/>
                </a:solidFill>
              </a:rPr>
              <a:t>[Wu et al., 2016]</a:t>
            </a:r>
            <a:endParaRPr sz="1800"/>
          </a:p>
          <a:p>
            <a:pPr indent="-342900" lvl="0" marL="457200" rtl="0" algn="l">
              <a:lnSpc>
                <a:spcPct val="115000"/>
              </a:lnSpc>
              <a:spcBef>
                <a:spcPts val="0"/>
              </a:spcBef>
              <a:spcAft>
                <a:spcPts val="0"/>
              </a:spcAft>
              <a:buSzPts val="1800"/>
              <a:buChar char="●"/>
            </a:pPr>
            <a:r>
              <a:rPr lang="en" sz="1800"/>
              <a:t>GN</a:t>
            </a:r>
            <a:r>
              <a:rPr lang="en" sz="1800"/>
              <a:t>MT+MoE:				</a:t>
            </a:r>
            <a:r>
              <a:rPr lang="en" sz="1800">
                <a:solidFill>
                  <a:schemeClr val="accent2"/>
                </a:solidFill>
              </a:rPr>
              <a:t>26.0</a:t>
            </a:r>
            <a:r>
              <a:rPr lang="en" sz="1800"/>
              <a:t>		</a:t>
            </a:r>
            <a:r>
              <a:rPr lang="en" sz="1800">
                <a:solidFill>
                  <a:schemeClr val="dk1"/>
                </a:solidFill>
              </a:rPr>
              <a:t>[Shazeer &amp; Mirhoseini et al., 2016]</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Again, model size and tuning seem to be the decisive factor.</a:t>
            </a:r>
            <a:endParaRPr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 Examples</a:t>
            </a:r>
            <a:endParaRPr/>
          </a:p>
        </p:txBody>
      </p:sp>
      <p:sp>
        <p:nvSpPr>
          <p:cNvPr id="263" name="Google Shape;263;p64"/>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German:</a:t>
            </a:r>
            <a:endParaRPr sz="1800">
              <a:solidFill>
                <a:schemeClr val="dk1"/>
              </a:solidFill>
            </a:endParaRPr>
          </a:p>
          <a:p>
            <a:pPr indent="0" lvl="0" marL="0" rtl="0" algn="l">
              <a:lnSpc>
                <a:spcPct val="115000"/>
              </a:lnSpc>
              <a:spcBef>
                <a:spcPts val="0"/>
              </a:spcBef>
              <a:spcAft>
                <a:spcPts val="0"/>
              </a:spcAft>
              <a:buNone/>
            </a:pPr>
            <a:r>
              <a:rPr lang="en" sz="1800"/>
              <a:t>Probleme kann man niemals mit derselben Denkweise lösen, durch die sie entstanden sind.</a:t>
            </a:r>
            <a:endParaRPr sz="1800"/>
          </a:p>
          <a:p>
            <a:pPr indent="0" lvl="0" marL="0" rtl="0" algn="l">
              <a:lnSpc>
                <a:spcPct val="115000"/>
              </a:lnSpc>
              <a:spcBef>
                <a:spcPts val="0"/>
              </a:spcBef>
              <a:spcAft>
                <a:spcPts val="0"/>
              </a:spcAft>
              <a:buNone/>
            </a:pPr>
            <a:r>
              <a:t/>
            </a:r>
            <a:endParaRPr sz="1800"/>
          </a:p>
          <a:p>
            <a:pPr indent="0" lvl="0" marL="0" rtl="0" algn="l">
              <a:lnSpc>
                <a:spcPct val="150000"/>
              </a:lnSpc>
              <a:spcBef>
                <a:spcPts val="0"/>
              </a:spcBef>
              <a:spcAft>
                <a:spcPts val="0"/>
              </a:spcAft>
              <a:buNone/>
            </a:pPr>
            <a:r>
              <a:rPr lang="en" sz="1800">
                <a:solidFill>
                  <a:schemeClr val="dk1"/>
                </a:solidFill>
              </a:rPr>
              <a:t>PBMT Translate:						GNMT Translate:</a:t>
            </a:r>
            <a:endParaRPr sz="1800"/>
          </a:p>
          <a:p>
            <a:pPr indent="0" lvl="0" marL="0" rtl="0" algn="l">
              <a:lnSpc>
                <a:spcPct val="115000"/>
              </a:lnSpc>
              <a:spcBef>
                <a:spcPts val="0"/>
              </a:spcBef>
              <a:spcAft>
                <a:spcPts val="0"/>
              </a:spcAft>
              <a:buNone/>
            </a:pPr>
            <a:r>
              <a:rPr lang="en" sz="1800"/>
              <a:t>No problem can be solved from			Problems can never be solved</a:t>
            </a:r>
            <a:endParaRPr sz="1800"/>
          </a:p>
          <a:p>
            <a:pPr indent="0" lvl="0" marL="0" rtl="0" algn="l">
              <a:lnSpc>
                <a:spcPct val="115000"/>
              </a:lnSpc>
              <a:spcBef>
                <a:spcPts val="0"/>
              </a:spcBef>
              <a:spcAft>
                <a:spcPts val="0"/>
              </a:spcAft>
              <a:buNone/>
            </a:pPr>
            <a:r>
              <a:rPr lang="en" sz="1800"/>
              <a:t>the same consciousness that			with the same way of thinking</a:t>
            </a:r>
            <a:endParaRPr sz="1800"/>
          </a:p>
          <a:p>
            <a:pPr indent="0" lvl="0" marL="0" rtl="0" algn="l">
              <a:lnSpc>
                <a:spcPct val="115000"/>
              </a:lnSpc>
              <a:spcBef>
                <a:spcPts val="0"/>
              </a:spcBef>
              <a:spcAft>
                <a:spcPts val="0"/>
              </a:spcAft>
              <a:buNone/>
            </a:pPr>
            <a:r>
              <a:rPr lang="en" sz="1800"/>
              <a:t>they have arisen.						that caused them.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 How good is it?</a:t>
            </a:r>
            <a:endParaRPr/>
          </a:p>
        </p:txBody>
      </p:sp>
      <p:sp>
        <p:nvSpPr>
          <p:cNvPr id="269" name="Google Shape;269;p65"/>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p:txBody>
      </p:sp>
      <p:graphicFrame>
        <p:nvGraphicFramePr>
          <p:cNvPr id="270" name="Google Shape;270;p65"/>
          <p:cNvGraphicFramePr/>
          <p:nvPr/>
        </p:nvGraphicFramePr>
        <p:xfrm>
          <a:off x="447550" y="2277850"/>
          <a:ext cx="3000000" cy="3000000"/>
        </p:xfrm>
        <a:graphic>
          <a:graphicData uri="http://schemas.openxmlformats.org/drawingml/2006/table">
            <a:tbl>
              <a:tblPr>
                <a:noFill/>
                <a:tableStyleId>{9BE8F9D7-2A08-4074-8D61-B6B410246870}</a:tableStyleId>
              </a:tblPr>
              <a:tblGrid>
                <a:gridCol w="1967300"/>
                <a:gridCol w="1447800"/>
                <a:gridCol w="1447800"/>
                <a:gridCol w="1447800"/>
                <a:gridCol w="1996350"/>
              </a:tblGrid>
              <a:tr h="3695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PBMT</a:t>
                      </a:r>
                      <a:endParaRPr/>
                    </a:p>
                  </a:txBody>
                  <a:tcPr marT="91425" marB="91425" marR="91425" marL="91425"/>
                </a:tc>
                <a:tc>
                  <a:txBody>
                    <a:bodyPr/>
                    <a:lstStyle/>
                    <a:p>
                      <a:pPr indent="0" lvl="0" marL="0" rtl="0" algn="ctr">
                        <a:spcBef>
                          <a:spcPts val="0"/>
                        </a:spcBef>
                        <a:spcAft>
                          <a:spcPts val="0"/>
                        </a:spcAft>
                        <a:buNone/>
                      </a:pPr>
                      <a:r>
                        <a:rPr lang="en"/>
                        <a:t>GNMT</a:t>
                      </a:r>
                      <a:endParaRPr/>
                    </a:p>
                  </a:txBody>
                  <a:tcPr marT="91425" marB="91425" marR="91425" marL="91425"/>
                </a:tc>
                <a:tc>
                  <a:txBody>
                    <a:bodyPr/>
                    <a:lstStyle/>
                    <a:p>
                      <a:pPr indent="0" lvl="0" marL="0" rtl="0" algn="ctr">
                        <a:spcBef>
                          <a:spcPts val="0"/>
                        </a:spcBef>
                        <a:spcAft>
                          <a:spcPts val="0"/>
                        </a:spcAft>
                        <a:buNone/>
                      </a:pPr>
                      <a:r>
                        <a:rPr lang="en"/>
                        <a:t>Human</a:t>
                      </a:r>
                      <a:endParaRPr/>
                    </a:p>
                  </a:txBody>
                  <a:tcPr marT="91425" marB="91425" marR="91425" marL="91425"/>
                </a:tc>
                <a:tc>
                  <a:txBody>
                    <a:bodyPr/>
                    <a:lstStyle/>
                    <a:p>
                      <a:pPr indent="0" lvl="0" marL="0" rtl="0" algn="ctr">
                        <a:spcBef>
                          <a:spcPts val="0"/>
                        </a:spcBef>
                        <a:spcAft>
                          <a:spcPts val="0"/>
                        </a:spcAft>
                        <a:buNone/>
                      </a:pPr>
                      <a:r>
                        <a:rPr lang="en"/>
                        <a:t>Relative improvement</a:t>
                      </a:r>
                      <a:endParaRPr/>
                    </a:p>
                  </a:txBody>
                  <a:tcPr marT="91425" marB="91425" marR="91425" marL="91425"/>
                </a:tc>
              </a:tr>
              <a:tr h="369550">
                <a:tc>
                  <a:txBody>
                    <a:bodyPr/>
                    <a:lstStyle/>
                    <a:p>
                      <a:pPr indent="0" lvl="0" marL="0" rtl="0" algn="l">
                        <a:spcBef>
                          <a:spcPts val="0"/>
                        </a:spcBef>
                        <a:spcAft>
                          <a:spcPts val="0"/>
                        </a:spcAft>
                        <a:buNone/>
                      </a:pPr>
                      <a:r>
                        <a:rPr lang="en"/>
                        <a:t>English → Spanish </a:t>
                      </a:r>
                      <a:endParaRPr/>
                    </a:p>
                  </a:txBody>
                  <a:tcPr marT="91425" marB="91425" marR="91425" marL="91425"/>
                </a:tc>
                <a:tc>
                  <a:txBody>
                    <a:bodyPr/>
                    <a:lstStyle/>
                    <a:p>
                      <a:pPr indent="0" lvl="0" marL="0" rtl="0" algn="ctr">
                        <a:spcBef>
                          <a:spcPts val="0"/>
                        </a:spcBef>
                        <a:spcAft>
                          <a:spcPts val="0"/>
                        </a:spcAft>
                        <a:buNone/>
                      </a:pPr>
                      <a:r>
                        <a:rPr lang="en"/>
                        <a:t>4.885 </a:t>
                      </a:r>
                      <a:endParaRPr/>
                    </a:p>
                  </a:txBody>
                  <a:tcPr marT="91425" marB="91425" marR="91425" marL="91425"/>
                </a:tc>
                <a:tc>
                  <a:txBody>
                    <a:bodyPr/>
                    <a:lstStyle/>
                    <a:p>
                      <a:pPr indent="0" lvl="0" marL="0" rtl="0" algn="ctr">
                        <a:spcBef>
                          <a:spcPts val="0"/>
                        </a:spcBef>
                        <a:spcAft>
                          <a:spcPts val="0"/>
                        </a:spcAft>
                        <a:buNone/>
                      </a:pPr>
                      <a:r>
                        <a:rPr lang="en"/>
                        <a:t>5.428 </a:t>
                      </a:r>
                      <a:endParaRPr/>
                    </a:p>
                  </a:txBody>
                  <a:tcPr marT="91425" marB="91425" marR="91425" marL="91425"/>
                </a:tc>
                <a:tc>
                  <a:txBody>
                    <a:bodyPr/>
                    <a:lstStyle/>
                    <a:p>
                      <a:pPr indent="0" lvl="0" marL="0" rtl="0" algn="ctr">
                        <a:spcBef>
                          <a:spcPts val="0"/>
                        </a:spcBef>
                        <a:spcAft>
                          <a:spcPts val="0"/>
                        </a:spcAft>
                        <a:buNone/>
                      </a:pPr>
                      <a:r>
                        <a:rPr lang="en"/>
                        <a:t>5.504 </a:t>
                      </a:r>
                      <a:endParaRPr/>
                    </a:p>
                  </a:txBody>
                  <a:tcPr marT="91425" marB="91425" marR="91425" marL="91425"/>
                </a:tc>
                <a:tc>
                  <a:txBody>
                    <a:bodyPr/>
                    <a:lstStyle/>
                    <a:p>
                      <a:pPr indent="0" lvl="0" marL="0" rtl="0" algn="ctr">
                        <a:spcBef>
                          <a:spcPts val="0"/>
                        </a:spcBef>
                        <a:spcAft>
                          <a:spcPts val="0"/>
                        </a:spcAft>
                        <a:buNone/>
                      </a:pPr>
                      <a:r>
                        <a:rPr lang="en"/>
                        <a:t>87%</a:t>
                      </a:r>
                      <a:endParaRPr/>
                    </a:p>
                  </a:txBody>
                  <a:tcPr marT="91425" marB="91425" marR="91425" marL="91425"/>
                </a:tc>
              </a:tr>
              <a:tr h="369550">
                <a:tc>
                  <a:txBody>
                    <a:bodyPr/>
                    <a:lstStyle/>
                    <a:p>
                      <a:pPr indent="0" lvl="0" marL="0" rtl="0" algn="l">
                        <a:spcBef>
                          <a:spcPts val="0"/>
                        </a:spcBef>
                        <a:spcAft>
                          <a:spcPts val="0"/>
                        </a:spcAft>
                        <a:buNone/>
                      </a:pPr>
                      <a:r>
                        <a:rPr lang="en"/>
                        <a:t>English → French</a:t>
                      </a:r>
                      <a:endParaRPr/>
                    </a:p>
                  </a:txBody>
                  <a:tcPr marT="91425" marB="91425" marR="91425" marL="91425"/>
                </a:tc>
                <a:tc>
                  <a:txBody>
                    <a:bodyPr/>
                    <a:lstStyle/>
                    <a:p>
                      <a:pPr indent="0" lvl="0" marL="0" rtl="0" algn="ctr">
                        <a:spcBef>
                          <a:spcPts val="0"/>
                        </a:spcBef>
                        <a:spcAft>
                          <a:spcPts val="0"/>
                        </a:spcAft>
                        <a:buNone/>
                      </a:pPr>
                      <a:r>
                        <a:rPr lang="en"/>
                        <a:t>4.932</a:t>
                      </a:r>
                      <a:endParaRPr/>
                    </a:p>
                  </a:txBody>
                  <a:tcPr marT="91425" marB="91425" marR="91425" marL="91425"/>
                </a:tc>
                <a:tc>
                  <a:txBody>
                    <a:bodyPr/>
                    <a:lstStyle/>
                    <a:p>
                      <a:pPr indent="0" lvl="0" marL="0" rtl="0" algn="ctr">
                        <a:spcBef>
                          <a:spcPts val="0"/>
                        </a:spcBef>
                        <a:spcAft>
                          <a:spcPts val="0"/>
                        </a:spcAft>
                        <a:buNone/>
                      </a:pPr>
                      <a:r>
                        <a:rPr lang="en"/>
                        <a:t>5.295</a:t>
                      </a:r>
                      <a:endParaRPr/>
                    </a:p>
                  </a:txBody>
                  <a:tcPr marT="91425" marB="91425" marR="91425" marL="91425"/>
                </a:tc>
                <a:tc>
                  <a:txBody>
                    <a:bodyPr/>
                    <a:lstStyle/>
                    <a:p>
                      <a:pPr indent="0" lvl="0" marL="0" rtl="0" algn="ctr">
                        <a:spcBef>
                          <a:spcPts val="0"/>
                        </a:spcBef>
                        <a:spcAft>
                          <a:spcPts val="0"/>
                        </a:spcAft>
                        <a:buNone/>
                      </a:pPr>
                      <a:r>
                        <a:rPr lang="en"/>
                        <a:t>5.496</a:t>
                      </a:r>
                      <a:endParaRPr/>
                    </a:p>
                  </a:txBody>
                  <a:tcPr marT="91425" marB="91425" marR="91425" marL="91425"/>
                </a:tc>
                <a:tc>
                  <a:txBody>
                    <a:bodyPr/>
                    <a:lstStyle/>
                    <a:p>
                      <a:pPr indent="0" lvl="0" marL="0" rtl="0" algn="ctr">
                        <a:spcBef>
                          <a:spcPts val="0"/>
                        </a:spcBef>
                        <a:spcAft>
                          <a:spcPts val="0"/>
                        </a:spcAft>
                        <a:buNone/>
                      </a:pPr>
                      <a:r>
                        <a:rPr lang="en"/>
                        <a:t>64%</a:t>
                      </a:r>
                      <a:endParaRPr/>
                    </a:p>
                  </a:txBody>
                  <a:tcPr marT="91425" marB="91425" marR="91425" marL="91425"/>
                </a:tc>
              </a:tr>
              <a:tr h="369550">
                <a:tc>
                  <a:txBody>
                    <a:bodyPr/>
                    <a:lstStyle/>
                    <a:p>
                      <a:pPr indent="0" lvl="0" marL="0" rtl="0" algn="l">
                        <a:spcBef>
                          <a:spcPts val="0"/>
                        </a:spcBef>
                        <a:spcAft>
                          <a:spcPts val="0"/>
                        </a:spcAft>
                        <a:buNone/>
                      </a:pPr>
                      <a:r>
                        <a:rPr lang="en"/>
                        <a:t>English → Chinese </a:t>
                      </a:r>
                      <a:endParaRPr/>
                    </a:p>
                  </a:txBody>
                  <a:tcPr marT="91425" marB="91425" marR="91425" marL="91425"/>
                </a:tc>
                <a:tc>
                  <a:txBody>
                    <a:bodyPr/>
                    <a:lstStyle/>
                    <a:p>
                      <a:pPr indent="0" lvl="0" marL="0" rtl="0" algn="ctr">
                        <a:spcBef>
                          <a:spcPts val="0"/>
                        </a:spcBef>
                        <a:spcAft>
                          <a:spcPts val="0"/>
                        </a:spcAft>
                        <a:buNone/>
                      </a:pPr>
                      <a:r>
                        <a:rPr lang="en"/>
                        <a:t>4.035</a:t>
                      </a:r>
                      <a:endParaRPr/>
                    </a:p>
                  </a:txBody>
                  <a:tcPr marT="91425" marB="91425" marR="91425" marL="91425"/>
                </a:tc>
                <a:tc>
                  <a:txBody>
                    <a:bodyPr/>
                    <a:lstStyle/>
                    <a:p>
                      <a:pPr indent="0" lvl="0" marL="0" rtl="0" algn="ctr">
                        <a:spcBef>
                          <a:spcPts val="0"/>
                        </a:spcBef>
                        <a:spcAft>
                          <a:spcPts val="0"/>
                        </a:spcAft>
                        <a:buNone/>
                      </a:pPr>
                      <a:r>
                        <a:rPr lang="en"/>
                        <a:t>4.594</a:t>
                      </a:r>
                      <a:endParaRPr/>
                    </a:p>
                  </a:txBody>
                  <a:tcPr marT="91425" marB="91425" marR="91425" marL="91425"/>
                </a:tc>
                <a:tc>
                  <a:txBody>
                    <a:bodyPr/>
                    <a:lstStyle/>
                    <a:p>
                      <a:pPr indent="0" lvl="0" marL="0" rtl="0" algn="ctr">
                        <a:spcBef>
                          <a:spcPts val="0"/>
                        </a:spcBef>
                        <a:spcAft>
                          <a:spcPts val="0"/>
                        </a:spcAft>
                        <a:buNone/>
                      </a:pPr>
                      <a:r>
                        <a:rPr lang="en"/>
                        <a:t>4.987</a:t>
                      </a:r>
                      <a:endParaRPr/>
                    </a:p>
                  </a:txBody>
                  <a:tcPr marT="91425" marB="91425" marR="91425" marL="91425"/>
                </a:tc>
                <a:tc>
                  <a:txBody>
                    <a:bodyPr/>
                    <a:lstStyle/>
                    <a:p>
                      <a:pPr indent="0" lvl="0" marL="0" rtl="0" algn="ctr">
                        <a:spcBef>
                          <a:spcPts val="0"/>
                        </a:spcBef>
                        <a:spcAft>
                          <a:spcPts val="0"/>
                        </a:spcAft>
                        <a:buNone/>
                      </a:pPr>
                      <a:r>
                        <a:rPr lang="en"/>
                        <a:t>58%</a:t>
                      </a:r>
                      <a:endParaRPr/>
                    </a:p>
                  </a:txBody>
                  <a:tcPr marT="91425" marB="91425" marR="91425" marL="91425"/>
                </a:tc>
              </a:tr>
              <a:tr h="369550">
                <a:tc>
                  <a:txBody>
                    <a:bodyPr/>
                    <a:lstStyle/>
                    <a:p>
                      <a:pPr indent="0" lvl="0" marL="0" rtl="0" algn="l">
                        <a:spcBef>
                          <a:spcPts val="0"/>
                        </a:spcBef>
                        <a:spcAft>
                          <a:spcPts val="0"/>
                        </a:spcAft>
                        <a:buNone/>
                      </a:pPr>
                      <a:r>
                        <a:rPr lang="en"/>
                        <a:t>Spanish → English </a:t>
                      </a:r>
                      <a:endParaRPr/>
                    </a:p>
                  </a:txBody>
                  <a:tcPr marT="91425" marB="91425" marR="91425" marL="91425"/>
                </a:tc>
                <a:tc>
                  <a:txBody>
                    <a:bodyPr/>
                    <a:lstStyle/>
                    <a:p>
                      <a:pPr indent="0" lvl="0" marL="0" rtl="0" algn="ctr">
                        <a:spcBef>
                          <a:spcPts val="0"/>
                        </a:spcBef>
                        <a:spcAft>
                          <a:spcPts val="0"/>
                        </a:spcAft>
                        <a:buNone/>
                      </a:pPr>
                      <a:r>
                        <a:rPr lang="en"/>
                        <a:t>4.872</a:t>
                      </a:r>
                      <a:endParaRPr/>
                    </a:p>
                  </a:txBody>
                  <a:tcPr marT="91425" marB="91425" marR="91425" marL="91425"/>
                </a:tc>
                <a:tc>
                  <a:txBody>
                    <a:bodyPr/>
                    <a:lstStyle/>
                    <a:p>
                      <a:pPr indent="0" lvl="0" marL="0" rtl="0" algn="ctr">
                        <a:spcBef>
                          <a:spcPts val="0"/>
                        </a:spcBef>
                        <a:spcAft>
                          <a:spcPts val="0"/>
                        </a:spcAft>
                        <a:buNone/>
                      </a:pPr>
                      <a:r>
                        <a:rPr lang="en"/>
                        <a:t>5.187</a:t>
                      </a:r>
                      <a:endParaRPr/>
                    </a:p>
                  </a:txBody>
                  <a:tcPr marT="91425" marB="91425" marR="91425" marL="91425"/>
                </a:tc>
                <a:tc>
                  <a:txBody>
                    <a:bodyPr/>
                    <a:lstStyle/>
                    <a:p>
                      <a:pPr indent="0" lvl="0" marL="0" rtl="0" algn="ctr">
                        <a:spcBef>
                          <a:spcPts val="0"/>
                        </a:spcBef>
                        <a:spcAft>
                          <a:spcPts val="0"/>
                        </a:spcAft>
                        <a:buNone/>
                      </a:pPr>
                      <a:r>
                        <a:rPr lang="en"/>
                        <a:t>5.372</a:t>
                      </a:r>
                      <a:endParaRPr/>
                    </a:p>
                  </a:txBody>
                  <a:tcPr marT="91425" marB="91425" marR="91425" marL="91425"/>
                </a:tc>
                <a:tc>
                  <a:txBody>
                    <a:bodyPr/>
                    <a:lstStyle/>
                    <a:p>
                      <a:pPr indent="0" lvl="0" marL="0" rtl="0" algn="ctr">
                        <a:spcBef>
                          <a:spcPts val="0"/>
                        </a:spcBef>
                        <a:spcAft>
                          <a:spcPts val="0"/>
                        </a:spcAft>
                        <a:buNone/>
                      </a:pPr>
                      <a:r>
                        <a:rPr lang="en"/>
                        <a:t>63%</a:t>
                      </a:r>
                      <a:endParaRPr/>
                    </a:p>
                  </a:txBody>
                  <a:tcPr marT="91425" marB="91425" marR="91425" marL="91425"/>
                </a:tc>
              </a:tr>
              <a:tr h="369550">
                <a:tc>
                  <a:txBody>
                    <a:bodyPr/>
                    <a:lstStyle/>
                    <a:p>
                      <a:pPr indent="0" lvl="0" marL="0" rtl="0" algn="l">
                        <a:spcBef>
                          <a:spcPts val="0"/>
                        </a:spcBef>
                        <a:spcAft>
                          <a:spcPts val="0"/>
                        </a:spcAft>
                        <a:buNone/>
                      </a:pPr>
                      <a:r>
                        <a:rPr lang="en"/>
                        <a:t>French → English </a:t>
                      </a:r>
                      <a:endParaRPr/>
                    </a:p>
                  </a:txBody>
                  <a:tcPr marT="91425" marB="91425" marR="91425" marL="91425"/>
                </a:tc>
                <a:tc>
                  <a:txBody>
                    <a:bodyPr/>
                    <a:lstStyle/>
                    <a:p>
                      <a:pPr indent="0" lvl="0" marL="0" rtl="0" algn="ctr">
                        <a:spcBef>
                          <a:spcPts val="0"/>
                        </a:spcBef>
                        <a:spcAft>
                          <a:spcPts val="0"/>
                        </a:spcAft>
                        <a:buNone/>
                      </a:pPr>
                      <a:r>
                        <a:rPr lang="en"/>
                        <a:t>5.046</a:t>
                      </a:r>
                      <a:endParaRPr/>
                    </a:p>
                  </a:txBody>
                  <a:tcPr marT="91425" marB="91425" marR="91425" marL="91425"/>
                </a:tc>
                <a:tc>
                  <a:txBody>
                    <a:bodyPr/>
                    <a:lstStyle/>
                    <a:p>
                      <a:pPr indent="0" lvl="0" marL="0" rtl="0" algn="ctr">
                        <a:spcBef>
                          <a:spcPts val="0"/>
                        </a:spcBef>
                        <a:spcAft>
                          <a:spcPts val="0"/>
                        </a:spcAft>
                        <a:buNone/>
                      </a:pPr>
                      <a:r>
                        <a:rPr lang="en"/>
                        <a:t>5.343</a:t>
                      </a:r>
                      <a:endParaRPr/>
                    </a:p>
                  </a:txBody>
                  <a:tcPr marT="91425" marB="91425" marR="91425" marL="91425"/>
                </a:tc>
                <a:tc>
                  <a:txBody>
                    <a:bodyPr/>
                    <a:lstStyle/>
                    <a:p>
                      <a:pPr indent="0" lvl="0" marL="0" rtl="0" algn="ctr">
                        <a:spcBef>
                          <a:spcPts val="0"/>
                        </a:spcBef>
                        <a:spcAft>
                          <a:spcPts val="0"/>
                        </a:spcAft>
                        <a:buNone/>
                      </a:pPr>
                      <a:r>
                        <a:rPr lang="en"/>
                        <a:t>5.404</a:t>
                      </a:r>
                      <a:endParaRPr/>
                    </a:p>
                  </a:txBody>
                  <a:tcPr marT="91425" marB="91425" marR="91425" marL="91425"/>
                </a:tc>
                <a:tc>
                  <a:txBody>
                    <a:bodyPr/>
                    <a:lstStyle/>
                    <a:p>
                      <a:pPr indent="0" lvl="0" marL="0" rtl="0" algn="ctr">
                        <a:spcBef>
                          <a:spcPts val="0"/>
                        </a:spcBef>
                        <a:spcAft>
                          <a:spcPts val="0"/>
                        </a:spcAft>
                        <a:buNone/>
                      </a:pPr>
                      <a:r>
                        <a:rPr lang="en"/>
                        <a:t>83%</a:t>
                      </a:r>
                      <a:endParaRPr/>
                    </a:p>
                  </a:txBody>
                  <a:tcPr marT="91425" marB="91425" marR="91425" marL="91425"/>
                </a:tc>
              </a:tr>
              <a:tr h="396300">
                <a:tc>
                  <a:txBody>
                    <a:bodyPr/>
                    <a:lstStyle/>
                    <a:p>
                      <a:pPr indent="0" lvl="0" marL="0" rtl="0" algn="l">
                        <a:spcBef>
                          <a:spcPts val="0"/>
                        </a:spcBef>
                        <a:spcAft>
                          <a:spcPts val="0"/>
                        </a:spcAft>
                        <a:buNone/>
                      </a:pPr>
                      <a:r>
                        <a:rPr lang="en"/>
                        <a:t>Chinese → English </a:t>
                      </a:r>
                      <a:endParaRPr/>
                    </a:p>
                  </a:txBody>
                  <a:tcPr marT="91425" marB="91425" marR="91425" marL="91425"/>
                </a:tc>
                <a:tc>
                  <a:txBody>
                    <a:bodyPr/>
                    <a:lstStyle/>
                    <a:p>
                      <a:pPr indent="0" lvl="0" marL="0" rtl="0" algn="ctr">
                        <a:spcBef>
                          <a:spcPts val="0"/>
                        </a:spcBef>
                        <a:spcAft>
                          <a:spcPts val="0"/>
                        </a:spcAft>
                        <a:buNone/>
                      </a:pPr>
                      <a:r>
                        <a:rPr lang="en"/>
                        <a:t>3.694</a:t>
                      </a:r>
                      <a:endParaRPr/>
                    </a:p>
                  </a:txBody>
                  <a:tcPr marT="91425" marB="91425" marR="91425" marL="91425"/>
                </a:tc>
                <a:tc>
                  <a:txBody>
                    <a:bodyPr/>
                    <a:lstStyle/>
                    <a:p>
                      <a:pPr indent="0" lvl="0" marL="0" rtl="0" algn="ctr">
                        <a:spcBef>
                          <a:spcPts val="0"/>
                        </a:spcBef>
                        <a:spcAft>
                          <a:spcPts val="0"/>
                        </a:spcAft>
                        <a:buNone/>
                      </a:pPr>
                      <a:r>
                        <a:rPr lang="en"/>
                        <a:t>4.263</a:t>
                      </a:r>
                      <a:endParaRPr/>
                    </a:p>
                  </a:txBody>
                  <a:tcPr marT="91425" marB="91425" marR="91425" marL="91425"/>
                </a:tc>
                <a:tc>
                  <a:txBody>
                    <a:bodyPr/>
                    <a:lstStyle/>
                    <a:p>
                      <a:pPr indent="0" lvl="0" marL="0" rtl="0" algn="ctr">
                        <a:spcBef>
                          <a:spcPts val="0"/>
                        </a:spcBef>
                        <a:spcAft>
                          <a:spcPts val="0"/>
                        </a:spcAft>
                        <a:buNone/>
                      </a:pPr>
                      <a:r>
                        <a:rPr lang="en"/>
                        <a:t>4.636 </a:t>
                      </a:r>
                      <a:endParaRPr/>
                    </a:p>
                  </a:txBody>
                  <a:tcPr marT="91425" marB="91425" marR="91425" marL="91425"/>
                </a:tc>
                <a:tc>
                  <a:txBody>
                    <a:bodyPr/>
                    <a:lstStyle/>
                    <a:p>
                      <a:pPr indent="0" lvl="0" marL="0" rtl="0" algn="ctr">
                        <a:spcBef>
                          <a:spcPts val="0"/>
                        </a:spcBef>
                        <a:spcAft>
                          <a:spcPts val="0"/>
                        </a:spcAft>
                        <a:buNone/>
                      </a:pPr>
                      <a:r>
                        <a:rPr lang="en"/>
                        <a:t>60%</a:t>
                      </a:r>
                      <a:endParaRPr/>
                    </a:p>
                  </a:txBody>
                  <a:tcPr marT="91425" marB="91425" marR="91425" marL="91425"/>
                </a:tc>
              </a:tr>
            </a:tbl>
          </a:graphicData>
        </a:graphic>
      </p:graphicFrame>
      <p:sp>
        <p:nvSpPr>
          <p:cNvPr id="271" name="Google Shape;271;p65"/>
          <p:cNvSpPr txBox="1"/>
          <p:nvPr/>
        </p:nvSpPr>
        <p:spPr>
          <a:xfrm>
            <a:off x="341100" y="1817700"/>
            <a:ext cx="8776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Google Translate production data, median score by human evaluation on the scale 0-6.	       [Wu et al., ‘16]</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6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That was 2016. Now.</a:t>
            </a:r>
            <a:endParaRPr/>
          </a:p>
          <a:p>
            <a:pPr indent="0" lvl="0" marL="0" marR="0" rtl="0" algn="ctr">
              <a:lnSpc>
                <a:spcPct val="100000"/>
              </a:lnSpc>
              <a:spcBef>
                <a:spcPts val="2700"/>
              </a:spcBef>
              <a:spcAft>
                <a:spcPts val="0"/>
              </a:spcAft>
              <a:buClr>
                <a:srgbClr val="000000"/>
              </a:buClr>
              <a:buFont typeface="Helvetica Neue Light"/>
              <a:buNone/>
            </a:pPr>
            <a:r>
              <a:rPr lang="en"/>
              <a:t>How to generate almost anything?</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67"/>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Good long sequence model:</a:t>
            </a:r>
            <a:endParaRPr sz="2800"/>
          </a:p>
        </p:txBody>
      </p:sp>
      <p:sp>
        <p:nvSpPr>
          <p:cNvPr id="282" name="Google Shape;282;p6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t>Has global structure and local structure </a:t>
            </a:r>
            <a:r>
              <a:rPr lang="en">
                <a:solidFill>
                  <a:srgbClr val="434343"/>
                </a:solidFill>
              </a:rPr>
              <a:t>(e.g., music)</a:t>
            </a:r>
            <a:endParaRPr>
              <a:solidFill>
                <a:srgbClr val="434343"/>
              </a:solidFill>
            </a:endParaRPr>
          </a:p>
          <a:p>
            <a:pPr indent="-336550" lvl="0" marL="457200" rtl="0" algn="l">
              <a:lnSpc>
                <a:spcPct val="150000"/>
              </a:lnSpc>
              <a:spcBef>
                <a:spcPts val="0"/>
              </a:spcBef>
              <a:spcAft>
                <a:spcPts val="0"/>
              </a:spcAft>
              <a:buSzPts val="1700"/>
              <a:buChar char="●"/>
            </a:pPr>
            <a:r>
              <a:rPr lang="en">
                <a:solidFill>
                  <a:schemeClr val="dk1"/>
                </a:solidFill>
              </a:rPr>
              <a:t>Powerful enough for complex functions </a:t>
            </a:r>
            <a:r>
              <a:rPr lang="en">
                <a:solidFill>
                  <a:srgbClr val="434343"/>
                </a:solidFill>
              </a:rPr>
              <a:t>(e.g., &lt;fr&gt;&lt;en&gt;...)</a:t>
            </a:r>
            <a:endParaRPr>
              <a:solidFill>
                <a:srgbClr val="434343"/>
              </a:solidFill>
            </a:endParaRPr>
          </a:p>
          <a:p>
            <a:pPr indent="-336550" lvl="0" marL="457200" marR="0" rtl="0" algn="l">
              <a:lnSpc>
                <a:spcPct val="150000"/>
              </a:lnSpc>
              <a:spcBef>
                <a:spcPts val="0"/>
              </a:spcBef>
              <a:spcAft>
                <a:spcPts val="0"/>
              </a:spcAft>
              <a:buSzPts val="1700"/>
              <a:buChar char="●"/>
            </a:pPr>
            <a:r>
              <a:rPr lang="en"/>
              <a:t>Captures long-range dependencies </a:t>
            </a:r>
            <a:r>
              <a:rPr lang="en">
                <a:solidFill>
                  <a:srgbClr val="434343"/>
                </a:solidFill>
              </a:rPr>
              <a:t>(e.g., reuse a name)</a:t>
            </a:r>
            <a:endParaRPr>
              <a:solidFill>
                <a:srgbClr val="434343"/>
              </a:solidFill>
            </a:endParaRPr>
          </a:p>
          <a:p>
            <a:pPr indent="-336550" lvl="0" marL="457200" marR="0" rtl="0" algn="l">
              <a:lnSpc>
                <a:spcPct val="150000"/>
              </a:lnSpc>
              <a:spcBef>
                <a:spcPts val="0"/>
              </a:spcBef>
              <a:spcAft>
                <a:spcPts val="0"/>
              </a:spcAft>
              <a:buSzPts val="1700"/>
              <a:buChar char="●"/>
            </a:pPr>
            <a:r>
              <a:rPr lang="en"/>
              <a:t>Remembers rare occurrences </a:t>
            </a:r>
            <a:r>
              <a:rPr lang="en">
                <a:solidFill>
                  <a:srgbClr val="434343"/>
                </a:solidFill>
              </a:rPr>
              <a:t>(e.g., one-shot learning)</a:t>
            </a:r>
            <a:endParaRPr/>
          </a:p>
          <a:p>
            <a:pPr indent="-336550" lvl="0" marL="457200" marR="0" rtl="0" algn="l">
              <a:lnSpc>
                <a:spcPct val="150000"/>
              </a:lnSpc>
              <a:spcBef>
                <a:spcPts val="0"/>
              </a:spcBef>
              <a:spcAft>
                <a:spcPts val="0"/>
              </a:spcAft>
              <a:buSzPts val="1700"/>
              <a:buChar char="●"/>
            </a:pPr>
            <a:r>
              <a:rPr lang="en"/>
              <a:t>Correlates across modalities </a:t>
            </a:r>
            <a:r>
              <a:rPr lang="en">
                <a:solidFill>
                  <a:srgbClr val="434343"/>
                </a:solidFill>
              </a:rPr>
              <a:t>(e.g., image+text together)</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68"/>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What does a good long sequence model bring?</a:t>
            </a:r>
            <a:endParaRPr sz="2800"/>
          </a:p>
        </p:txBody>
      </p:sp>
      <p:sp>
        <p:nvSpPr>
          <p:cNvPr id="288" name="Google Shape;288;p6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solidFill>
                  <a:srgbClr val="38761D"/>
                </a:solidFill>
              </a:rPr>
              <a:t>Text</a:t>
            </a:r>
            <a:r>
              <a:rPr lang="en"/>
              <a:t>: a story-teller, translator if conditioned.</a:t>
            </a:r>
            <a:endParaRPr>
              <a:solidFill>
                <a:srgbClr val="434343"/>
              </a:solidFill>
            </a:endParaRPr>
          </a:p>
          <a:p>
            <a:pPr indent="-336550" lvl="0" marL="457200" rtl="0" algn="l">
              <a:lnSpc>
                <a:spcPct val="150000"/>
              </a:lnSpc>
              <a:spcBef>
                <a:spcPts val="0"/>
              </a:spcBef>
              <a:spcAft>
                <a:spcPts val="0"/>
              </a:spcAft>
              <a:buSzPts val="1700"/>
              <a:buChar char="●"/>
            </a:pPr>
            <a:r>
              <a:rPr lang="en">
                <a:solidFill>
                  <a:srgbClr val="38761D"/>
                </a:solidFill>
              </a:rPr>
              <a:t>Image</a:t>
            </a:r>
            <a:r>
              <a:rPr lang="en">
                <a:solidFill>
                  <a:schemeClr val="dk1"/>
                </a:solidFill>
              </a:rPr>
              <a:t>: a painter, drawing tool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Music</a:t>
            </a:r>
            <a:r>
              <a:rPr lang="en"/>
              <a:t>: a composer, companion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Games</a:t>
            </a:r>
            <a:r>
              <a:rPr lang="en"/>
              <a:t>: a simulator, possibly changing RL techniques.</a:t>
            </a:r>
            <a:endParaRPr/>
          </a:p>
          <a:p>
            <a:pPr indent="-336550" lvl="0" marL="457200" marR="0" rtl="0" algn="l">
              <a:lnSpc>
                <a:spcPct val="150000"/>
              </a:lnSpc>
              <a:spcBef>
                <a:spcPts val="0"/>
              </a:spcBef>
              <a:spcAft>
                <a:spcPts val="0"/>
              </a:spcAft>
              <a:buSzPts val="1700"/>
              <a:buChar char="●"/>
            </a:pPr>
            <a:r>
              <a:rPr lang="en">
                <a:solidFill>
                  <a:srgbClr val="38761D"/>
                </a:solidFill>
              </a:rPr>
              <a:t>Video</a:t>
            </a:r>
            <a:r>
              <a:rPr lang="en"/>
              <a:t>: a world model, or a fake news tool?</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6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How</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70"/>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Text</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Attention is All You Need</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71"/>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b="0" i="0" lang="en" sz="2800" u="none" cap="none" strike="noStrike">
                <a:solidFill>
                  <a:srgbClr val="000000"/>
                </a:solidFill>
                <a:latin typeface="Helvetica Neue Light"/>
                <a:ea typeface="Helvetica Neue Light"/>
                <a:cs typeface="Helvetica Neue Light"/>
                <a:sym typeface="Helvetica Neue Light"/>
              </a:rPr>
              <a:t>RNNs Everywhere</a:t>
            </a:r>
            <a:endParaRPr sz="2800"/>
          </a:p>
        </p:txBody>
      </p:sp>
      <p:sp>
        <p:nvSpPr>
          <p:cNvPr id="304" name="Google Shape;304;p71"/>
          <p:cNvSpPr txBox="1"/>
          <p:nvPr>
            <p:ph idx="1" type="body"/>
          </p:nvPr>
        </p:nvSpPr>
        <p:spPr>
          <a:xfrm>
            <a:off x="669727" y="763339"/>
            <a:ext cx="78045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2700"/>
              </a:spcBef>
              <a:spcAft>
                <a:spcPts val="0"/>
              </a:spcAft>
              <a:buClr>
                <a:srgbClr val="000000"/>
              </a:buClr>
              <a:buFont typeface="Helvetica Neue Light"/>
              <a:buNone/>
            </a:pPr>
            <a:r>
              <a:rPr i="1" lang="en"/>
              <a:t>Sequence to Sequence Learning with Neural Networks</a:t>
            </a:r>
            <a:endParaRPr i="1"/>
          </a:p>
          <a:p>
            <a:pPr indent="0" lvl="0" marL="0" marR="0" rtl="0" algn="l">
              <a:lnSpc>
                <a:spcPct val="100000"/>
              </a:lnSpc>
              <a:spcBef>
                <a:spcPts val="2700"/>
              </a:spcBef>
              <a:spcAft>
                <a:spcPts val="0"/>
              </a:spcAft>
              <a:buClr>
                <a:srgbClr val="000000"/>
              </a:buClr>
              <a:buFont typeface="Helvetica Neue Light"/>
              <a:buNone/>
            </a:pPr>
            <a:r>
              <a:t/>
            </a:r>
            <a:endParaRPr i="1"/>
          </a:p>
        </p:txBody>
      </p:sp>
      <p:pic>
        <p:nvPicPr>
          <p:cNvPr id="305" name="Google Shape;305;p71"/>
          <p:cNvPicPr preferRelativeResize="0"/>
          <p:nvPr/>
        </p:nvPicPr>
        <p:blipFill>
          <a:blip r:embed="rId3">
            <a:alphaModFix/>
          </a:blip>
          <a:stretch>
            <a:fillRect/>
          </a:stretch>
        </p:blipFill>
        <p:spPr>
          <a:xfrm>
            <a:off x="1312400" y="1551526"/>
            <a:ext cx="6358276" cy="323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5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Why? Some context.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72"/>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Auto-Regressive </a:t>
            </a:r>
            <a:r>
              <a:rPr b="0" i="0" lang="en" sz="2800" u="none" cap="none" strike="noStrike">
                <a:solidFill>
                  <a:srgbClr val="000000"/>
                </a:solidFill>
                <a:latin typeface="Helvetica Neue Light"/>
                <a:ea typeface="Helvetica Neue Light"/>
                <a:cs typeface="Helvetica Neue Light"/>
                <a:sym typeface="Helvetica Neue Light"/>
              </a:rPr>
              <a:t>CNNs</a:t>
            </a:r>
            <a:endParaRPr sz="2800"/>
          </a:p>
        </p:txBody>
      </p:sp>
      <p:sp>
        <p:nvSpPr>
          <p:cNvPr id="311" name="Google Shape;311;p72"/>
          <p:cNvSpPr txBox="1"/>
          <p:nvPr>
            <p:ph idx="1" type="body"/>
          </p:nvPr>
        </p:nvSpPr>
        <p:spPr>
          <a:xfrm>
            <a:off x="669725" y="1372943"/>
            <a:ext cx="7804500" cy="961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b="1" lang="en">
                <a:latin typeface="Helvetica Neue"/>
                <a:ea typeface="Helvetica Neue"/>
                <a:cs typeface="Helvetica Neue"/>
                <a:sym typeface="Helvetica Neue"/>
              </a:rPr>
              <a:t>WaveNet and ByteNet</a:t>
            </a:r>
            <a:endParaRPr b="1" sz="900">
              <a:latin typeface="Helvetica Neue"/>
              <a:ea typeface="Helvetica Neue"/>
              <a:cs typeface="Helvetica Neue"/>
              <a:sym typeface="Helvetica Neue"/>
            </a:endParaRPr>
          </a:p>
          <a:p>
            <a:pPr indent="0" lvl="0" marL="0" marR="0" rtl="0" algn="l">
              <a:lnSpc>
                <a:spcPct val="100000"/>
              </a:lnSpc>
              <a:spcBef>
                <a:spcPts val="2700"/>
              </a:spcBef>
              <a:spcAft>
                <a:spcPts val="0"/>
              </a:spcAft>
              <a:buClr>
                <a:srgbClr val="000000"/>
              </a:buClr>
              <a:buFont typeface="Helvetica Neue"/>
              <a:buNone/>
            </a:pPr>
            <a:r>
              <a:t/>
            </a:r>
            <a:endParaRPr b="1" sz="900"/>
          </a:p>
        </p:txBody>
      </p:sp>
      <p:pic>
        <p:nvPicPr>
          <p:cNvPr descr="wavenet.gif" id="312" name="Google Shape;312;p72"/>
          <p:cNvPicPr preferRelativeResize="0"/>
          <p:nvPr/>
        </p:nvPicPr>
        <p:blipFill>
          <a:blip r:embed="rId3">
            <a:alphaModFix/>
          </a:blip>
          <a:stretch>
            <a:fillRect/>
          </a:stretch>
        </p:blipFill>
        <p:spPr>
          <a:xfrm>
            <a:off x="669725" y="2080950"/>
            <a:ext cx="4309700" cy="1980950"/>
          </a:xfrm>
          <a:prstGeom prst="rect">
            <a:avLst/>
          </a:prstGeom>
          <a:noFill/>
          <a:ln>
            <a:noFill/>
          </a:ln>
        </p:spPr>
      </p:pic>
      <p:pic>
        <p:nvPicPr>
          <p:cNvPr descr="bytenet.jpg" id="313" name="Google Shape;313;p72"/>
          <p:cNvPicPr preferRelativeResize="0"/>
          <p:nvPr/>
        </p:nvPicPr>
        <p:blipFill>
          <a:blip r:embed="rId4">
            <a:alphaModFix/>
          </a:blip>
          <a:stretch>
            <a:fillRect/>
          </a:stretch>
        </p:blipFill>
        <p:spPr>
          <a:xfrm>
            <a:off x="5087150" y="1644522"/>
            <a:ext cx="3688850" cy="28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Attention</a:t>
            </a:r>
            <a:endParaRPr>
              <a:latin typeface="Helvetica Neue Light"/>
              <a:ea typeface="Helvetica Neue Light"/>
              <a:cs typeface="Helvetica Neue Light"/>
              <a:sym typeface="Helvetica Neue Light"/>
            </a:endParaRPr>
          </a:p>
        </p:txBody>
      </p:sp>
      <p:sp>
        <p:nvSpPr>
          <p:cNvPr id="319" name="Google Shape;319;p73"/>
          <p:cNvSpPr/>
          <p:nvPr/>
        </p:nvSpPr>
        <p:spPr>
          <a:xfrm>
            <a:off x="9393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3"/>
          <p:cNvSpPr/>
          <p:nvPr/>
        </p:nvSpPr>
        <p:spPr>
          <a:xfrm>
            <a:off x="13781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3"/>
          <p:cNvSpPr/>
          <p:nvPr/>
        </p:nvSpPr>
        <p:spPr>
          <a:xfrm>
            <a:off x="18169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3"/>
          <p:cNvSpPr/>
          <p:nvPr/>
        </p:nvSpPr>
        <p:spPr>
          <a:xfrm>
            <a:off x="22557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3"/>
          <p:cNvSpPr/>
          <p:nvPr/>
        </p:nvSpPr>
        <p:spPr>
          <a:xfrm>
            <a:off x="26944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3"/>
          <p:cNvSpPr/>
          <p:nvPr/>
        </p:nvSpPr>
        <p:spPr>
          <a:xfrm>
            <a:off x="31332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3"/>
          <p:cNvSpPr/>
          <p:nvPr/>
        </p:nvSpPr>
        <p:spPr>
          <a:xfrm>
            <a:off x="35720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3"/>
          <p:cNvSpPr/>
          <p:nvPr/>
        </p:nvSpPr>
        <p:spPr>
          <a:xfrm>
            <a:off x="9393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3"/>
          <p:cNvSpPr/>
          <p:nvPr/>
        </p:nvSpPr>
        <p:spPr>
          <a:xfrm>
            <a:off x="13781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3"/>
          <p:cNvSpPr/>
          <p:nvPr/>
        </p:nvSpPr>
        <p:spPr>
          <a:xfrm>
            <a:off x="18169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3"/>
          <p:cNvSpPr/>
          <p:nvPr/>
        </p:nvSpPr>
        <p:spPr>
          <a:xfrm>
            <a:off x="22557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3"/>
          <p:cNvSpPr/>
          <p:nvPr/>
        </p:nvSpPr>
        <p:spPr>
          <a:xfrm>
            <a:off x="26944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3"/>
          <p:cNvSpPr/>
          <p:nvPr/>
        </p:nvSpPr>
        <p:spPr>
          <a:xfrm>
            <a:off x="31332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3"/>
          <p:cNvSpPr/>
          <p:nvPr/>
        </p:nvSpPr>
        <p:spPr>
          <a:xfrm>
            <a:off x="35720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73"/>
          <p:cNvCxnSpPr/>
          <p:nvPr/>
        </p:nvCxnSpPr>
        <p:spPr>
          <a:xfrm flipH="1" rot="10800000">
            <a:off x="1862675" y="27684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334" name="Google Shape;334;p73"/>
          <p:cNvCxnSpPr/>
          <p:nvPr/>
        </p:nvCxnSpPr>
        <p:spPr>
          <a:xfrm rot="10800000">
            <a:off x="2301450" y="27684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335" name="Google Shape;335;p73"/>
          <p:cNvCxnSpPr/>
          <p:nvPr/>
        </p:nvCxnSpPr>
        <p:spPr>
          <a:xfrm rot="10800000">
            <a:off x="2301325" y="27684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336" name="Google Shape;336;p73"/>
          <p:cNvSpPr txBox="1"/>
          <p:nvPr/>
        </p:nvSpPr>
        <p:spPr>
          <a:xfrm>
            <a:off x="882225"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337" name="Google Shape;337;p73"/>
          <p:cNvCxnSpPr>
            <a:endCxn id="329"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338" name="Google Shape;338;p73"/>
          <p:cNvCxnSpPr>
            <a:endCxn id="329" idx="4"/>
          </p:cNvCxnSpPr>
          <p:nvPr/>
        </p:nvCxnSpPr>
        <p:spPr>
          <a:xfrm rot="10800000">
            <a:off x="2301450" y="27684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339" name="Google Shape;339;p73"/>
          <p:cNvSpPr/>
          <p:nvPr/>
        </p:nvSpPr>
        <p:spPr>
          <a:xfrm>
            <a:off x="50668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3"/>
          <p:cNvSpPr/>
          <p:nvPr/>
        </p:nvSpPr>
        <p:spPr>
          <a:xfrm>
            <a:off x="55055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3"/>
          <p:cNvSpPr/>
          <p:nvPr/>
        </p:nvSpPr>
        <p:spPr>
          <a:xfrm>
            <a:off x="59443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3"/>
          <p:cNvSpPr/>
          <p:nvPr/>
        </p:nvSpPr>
        <p:spPr>
          <a:xfrm>
            <a:off x="63831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3"/>
          <p:cNvSpPr/>
          <p:nvPr/>
        </p:nvSpPr>
        <p:spPr>
          <a:xfrm>
            <a:off x="68219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3"/>
          <p:cNvSpPr/>
          <p:nvPr/>
        </p:nvSpPr>
        <p:spPr>
          <a:xfrm>
            <a:off x="72606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3"/>
          <p:cNvSpPr/>
          <p:nvPr/>
        </p:nvSpPr>
        <p:spPr>
          <a:xfrm>
            <a:off x="76994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3"/>
          <p:cNvSpPr/>
          <p:nvPr/>
        </p:nvSpPr>
        <p:spPr>
          <a:xfrm>
            <a:off x="50668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3"/>
          <p:cNvSpPr/>
          <p:nvPr/>
        </p:nvSpPr>
        <p:spPr>
          <a:xfrm>
            <a:off x="55055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3"/>
          <p:cNvSpPr/>
          <p:nvPr/>
        </p:nvSpPr>
        <p:spPr>
          <a:xfrm>
            <a:off x="59443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3"/>
          <p:cNvSpPr/>
          <p:nvPr/>
        </p:nvSpPr>
        <p:spPr>
          <a:xfrm>
            <a:off x="63831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3"/>
          <p:cNvSpPr/>
          <p:nvPr/>
        </p:nvSpPr>
        <p:spPr>
          <a:xfrm>
            <a:off x="68219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3"/>
          <p:cNvSpPr/>
          <p:nvPr/>
        </p:nvSpPr>
        <p:spPr>
          <a:xfrm>
            <a:off x="72606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3"/>
          <p:cNvSpPr/>
          <p:nvPr/>
        </p:nvSpPr>
        <p:spPr>
          <a:xfrm>
            <a:off x="76994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73"/>
          <p:cNvCxnSpPr/>
          <p:nvPr/>
        </p:nvCxnSpPr>
        <p:spPr>
          <a:xfrm flipH="1" rot="10800000">
            <a:off x="5990100" y="27684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354" name="Google Shape;354;p73"/>
          <p:cNvCxnSpPr/>
          <p:nvPr/>
        </p:nvCxnSpPr>
        <p:spPr>
          <a:xfrm rot="10800000">
            <a:off x="6428875" y="27684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355" name="Google Shape;355;p73"/>
          <p:cNvCxnSpPr/>
          <p:nvPr/>
        </p:nvCxnSpPr>
        <p:spPr>
          <a:xfrm rot="10800000">
            <a:off x="6428750" y="27684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356" name="Google Shape;356;p73"/>
          <p:cNvSpPr txBox="1"/>
          <p:nvPr/>
        </p:nvSpPr>
        <p:spPr>
          <a:xfrm>
            <a:off x="5009650"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Attention</a:t>
            </a:r>
            <a:endParaRPr sz="3000">
              <a:latin typeface="Helvetica Neue Light"/>
              <a:ea typeface="Helvetica Neue Light"/>
              <a:cs typeface="Helvetica Neue Light"/>
              <a:sym typeface="Helvetica Neue Light"/>
            </a:endParaRPr>
          </a:p>
        </p:txBody>
      </p:sp>
      <p:cxnSp>
        <p:nvCxnSpPr>
          <p:cNvPr id="357" name="Google Shape;357;p73"/>
          <p:cNvCxnSpPr>
            <a:endCxn id="349"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358" name="Google Shape;358;p73"/>
          <p:cNvCxnSpPr>
            <a:endCxn id="349" idx="4"/>
          </p:cNvCxnSpPr>
          <p:nvPr/>
        </p:nvCxnSpPr>
        <p:spPr>
          <a:xfrm rot="10800000">
            <a:off x="6428875" y="27684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359" name="Google Shape;359;p73"/>
          <p:cNvCxnSpPr>
            <a:endCxn id="349" idx="4"/>
          </p:cNvCxnSpPr>
          <p:nvPr/>
        </p:nvCxnSpPr>
        <p:spPr>
          <a:xfrm rot="10800000">
            <a:off x="6428875" y="27684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360" name="Google Shape;360;p73"/>
          <p:cNvCxnSpPr>
            <a:endCxn id="349"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4"/>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graphicFrame>
        <p:nvGraphicFramePr>
          <p:cNvPr id="366" name="Google Shape;366;p74"/>
          <p:cNvGraphicFramePr/>
          <p:nvPr/>
        </p:nvGraphicFramePr>
        <p:xfrm>
          <a:off x="1876000" y="1983150"/>
          <a:ext cx="3000000" cy="3000000"/>
        </p:xfrm>
        <a:graphic>
          <a:graphicData uri="http://schemas.openxmlformats.org/drawingml/2006/table">
            <a:tbl>
              <a:tblPr>
                <a:noFill/>
                <a:tableStyleId>{9BE8F9D7-2A08-4074-8D61-B6B410246870}</a:tableStyleId>
              </a:tblPr>
              <a:tblGrid>
                <a:gridCol w="909950"/>
                <a:gridCol w="933775"/>
              </a:tblGrid>
              <a:tr h="381000">
                <a:tc>
                  <a:txBody>
                    <a:bodyPr/>
                    <a:lstStyle/>
                    <a:p>
                      <a:pPr indent="0" lvl="0" marL="0" rtl="0" algn="ctr">
                        <a:spcBef>
                          <a:spcPts val="0"/>
                        </a:spcBef>
                        <a:spcAft>
                          <a:spcPts val="0"/>
                        </a:spcAft>
                        <a:buNone/>
                      </a:pPr>
                      <a:r>
                        <a:rPr lang="en"/>
                        <a:t>k</a:t>
                      </a:r>
                      <a:r>
                        <a:rPr baseline="-25000" lang="en"/>
                        <a:t>0</a:t>
                      </a:r>
                      <a:endParaRPr baseline="-25000"/>
                    </a:p>
                  </a:txBody>
                  <a:tcPr marT="91425" marB="91425" marR="91425" marL="91425">
                    <a:lnL cap="flat" cmpd="sng" w="38100">
                      <a:solidFill>
                        <a:srgbClr val="000000"/>
                      </a:solidFill>
                      <a:prstDash val="solid"/>
                      <a:round/>
                      <a:headEnd len="sm" w="sm" type="none"/>
                      <a:tailEnd len="sm" w="sm" type="none"/>
                    </a:lnL>
                    <a:lnT cap="flat" cmpd="sng" w="38100">
                      <a:solidFill>
                        <a:srgbClr val="000000"/>
                      </a:solidFill>
                      <a:prstDash val="solid"/>
                      <a:round/>
                      <a:headEnd len="sm" w="sm" type="none"/>
                      <a:tailEnd len="sm" w="sm" type="none"/>
                    </a:lnT>
                    <a:solidFill>
                      <a:srgbClr val="D8D8D8"/>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0</a:t>
                      </a:r>
                      <a:endParaRPr/>
                    </a:p>
                  </a:txBody>
                  <a:tcPr marT="91425" marB="91425" marR="91425" marL="91425">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solidFill>
                      <a:srgbClr val="D8D8D8"/>
                    </a:solidFill>
                  </a:tcPr>
                </a:tc>
              </a:tr>
              <a:tr h="381000">
                <a:tc>
                  <a:txBody>
                    <a:bodyPr/>
                    <a:lstStyle/>
                    <a:p>
                      <a:pPr indent="0" lvl="0" marL="0" rtl="0" algn="ctr">
                        <a:spcBef>
                          <a:spcPts val="0"/>
                        </a:spcBef>
                        <a:spcAft>
                          <a:spcPts val="0"/>
                        </a:spcAft>
                        <a:buNone/>
                      </a:pPr>
                      <a:r>
                        <a:rPr lang="en">
                          <a:solidFill>
                            <a:schemeClr val="dk1"/>
                          </a:solidFill>
                        </a:rPr>
                        <a:t>k</a:t>
                      </a:r>
                      <a:r>
                        <a:rPr baseline="-25000" lang="en">
                          <a:solidFill>
                            <a:schemeClr val="dk1"/>
                          </a:solidFill>
                        </a:rPr>
                        <a:t>1</a:t>
                      </a:r>
                      <a:endParaRPr/>
                    </a:p>
                  </a:txBody>
                  <a:tcPr marT="91425" marB="91425" marR="91425" marL="91425">
                    <a:lnL cap="flat" cmpd="sng" w="38100">
                      <a:solidFill>
                        <a:srgbClr val="000000"/>
                      </a:solidFill>
                      <a:prstDash val="solid"/>
                      <a:round/>
                      <a:headEnd len="sm" w="sm" type="none"/>
                      <a:tailEnd len="sm" w="sm" type="none"/>
                    </a:lnL>
                    <a:solidFill>
                      <a:srgbClr val="D8D8D8"/>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1</a:t>
                      </a:r>
                      <a:endParaRPr/>
                    </a:p>
                  </a:txBody>
                  <a:tcPr marT="91425" marB="91425" marR="91425" marL="91425">
                    <a:lnR cap="flat" cmpd="sng" w="38100">
                      <a:solidFill>
                        <a:srgbClr val="000000"/>
                      </a:solidFill>
                      <a:prstDash val="solid"/>
                      <a:round/>
                      <a:headEnd len="sm" w="sm" type="none"/>
                      <a:tailEnd len="sm" w="sm" type="none"/>
                    </a:lnR>
                    <a:solidFill>
                      <a:srgbClr val="D8D8D8"/>
                    </a:solidFill>
                  </a:tcPr>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k</a:t>
                      </a:r>
                      <a:r>
                        <a:rPr baseline="-25000" lang="en">
                          <a:solidFill>
                            <a:schemeClr val="dk1"/>
                          </a:solidFill>
                        </a:rPr>
                        <a:t>2</a:t>
                      </a:r>
                      <a:endParaRPr/>
                    </a:p>
                  </a:txBody>
                  <a:tcPr marT="91425" marB="91425" marR="91425" marL="91425">
                    <a:lnL cap="flat" cmpd="sng" w="38100">
                      <a:solidFill>
                        <a:srgbClr val="000000"/>
                      </a:solidFill>
                      <a:prstDash val="solid"/>
                      <a:round/>
                      <a:headEnd len="sm" w="sm" type="none"/>
                      <a:tailEnd len="sm" w="sm" type="none"/>
                    </a:lnL>
                    <a:lnB cap="flat" cmpd="sng" w="38100">
                      <a:solidFill>
                        <a:srgbClr val="000000"/>
                      </a:solidFill>
                      <a:prstDash val="solid"/>
                      <a:round/>
                      <a:headEnd len="sm" w="sm" type="none"/>
                      <a:tailEnd len="sm" w="sm" type="none"/>
                    </a:lnB>
                    <a:solidFill>
                      <a:srgbClr val="D8D8D8"/>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2</a:t>
                      </a:r>
                      <a:endParaRPr/>
                    </a:p>
                  </a:txBody>
                  <a:tcPr marT="91425" marB="91425" marR="91425" marL="91425">
                    <a:lnR cap="flat" cmpd="sng" w="38100">
                      <a:solidFill>
                        <a:srgbClr val="000000"/>
                      </a:solidFill>
                      <a:prstDash val="solid"/>
                      <a:round/>
                      <a:headEnd len="sm" w="sm" type="none"/>
                      <a:tailEnd len="sm" w="sm" type="none"/>
                    </a:lnR>
                    <a:lnB cap="flat" cmpd="sng" w="38100">
                      <a:solidFill>
                        <a:srgbClr val="000000"/>
                      </a:solidFill>
                      <a:prstDash val="solid"/>
                      <a:round/>
                      <a:headEnd len="sm" w="sm" type="none"/>
                      <a:tailEnd len="sm" w="sm" type="none"/>
                    </a:lnB>
                    <a:solidFill>
                      <a:srgbClr val="D8D8D8"/>
                    </a:solidFill>
                  </a:tcPr>
                </a:tc>
              </a:tr>
            </a:tbl>
          </a:graphicData>
        </a:graphic>
      </p:graphicFrame>
      <p:graphicFrame>
        <p:nvGraphicFramePr>
          <p:cNvPr id="367" name="Google Shape;367;p74"/>
          <p:cNvGraphicFramePr/>
          <p:nvPr/>
        </p:nvGraphicFramePr>
        <p:xfrm>
          <a:off x="402625" y="4007925"/>
          <a:ext cx="3000000" cy="3000000"/>
        </p:xfrm>
        <a:graphic>
          <a:graphicData uri="http://schemas.openxmlformats.org/drawingml/2006/table">
            <a:tbl>
              <a:tblPr>
                <a:noFill/>
                <a:tableStyleId>{9BE8F9D7-2A08-4074-8D61-B6B410246870}</a:tableStyleId>
              </a:tblPr>
              <a:tblGrid>
                <a:gridCol w="491125"/>
                <a:gridCol w="491125"/>
                <a:gridCol w="4911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368" name="Google Shape;368;p74"/>
          <p:cNvCxnSpPr/>
          <p:nvPr/>
        </p:nvCxnSpPr>
        <p:spPr>
          <a:xfrm flipH="1" rot="10800000">
            <a:off x="661325" y="2168575"/>
            <a:ext cx="1214400" cy="18213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74"/>
          <p:cNvCxnSpPr/>
          <p:nvPr/>
        </p:nvCxnSpPr>
        <p:spPr>
          <a:xfrm flipH="1" rot="10800000">
            <a:off x="1145575" y="2582875"/>
            <a:ext cx="721800" cy="14091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74"/>
          <p:cNvCxnSpPr/>
          <p:nvPr/>
        </p:nvCxnSpPr>
        <p:spPr>
          <a:xfrm flipH="1" rot="10800000">
            <a:off x="1615250" y="2949525"/>
            <a:ext cx="274800" cy="10539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74"/>
          <p:cNvSpPr txBox="1"/>
          <p:nvPr/>
        </p:nvSpPr>
        <p:spPr>
          <a:xfrm>
            <a:off x="4456200"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0</a:t>
            </a:r>
            <a:endParaRPr baseline="-25000"/>
          </a:p>
        </p:txBody>
      </p:sp>
      <p:cxnSp>
        <p:nvCxnSpPr>
          <p:cNvPr id="372" name="Google Shape;372;p74"/>
          <p:cNvCxnSpPr>
            <a:stCxn id="371" idx="0"/>
            <a:endCxn id="373" idx="2"/>
          </p:cNvCxnSpPr>
          <p:nvPr/>
        </p:nvCxnSpPr>
        <p:spPr>
          <a:xfrm rot="10800000">
            <a:off x="4639500"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74"/>
          <p:cNvCxnSpPr/>
          <p:nvPr/>
        </p:nvCxnSpPr>
        <p:spPr>
          <a:xfrm flipH="1" rot="10800000">
            <a:off x="4639500"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74"/>
          <p:cNvSpPr txBox="1"/>
          <p:nvPr/>
        </p:nvSpPr>
        <p:spPr>
          <a:xfrm>
            <a:off x="5307375"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1</a:t>
            </a:r>
            <a:endParaRPr baseline="-25000"/>
          </a:p>
        </p:txBody>
      </p:sp>
      <p:cxnSp>
        <p:nvCxnSpPr>
          <p:cNvPr id="376" name="Google Shape;376;p74"/>
          <p:cNvCxnSpPr>
            <a:stCxn id="375" idx="0"/>
          </p:cNvCxnSpPr>
          <p:nvPr/>
        </p:nvCxnSpPr>
        <p:spPr>
          <a:xfrm rot="10800000">
            <a:off x="5490675"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74"/>
          <p:cNvCxnSpPr/>
          <p:nvPr/>
        </p:nvCxnSpPr>
        <p:spPr>
          <a:xfrm flipH="1" rot="10800000">
            <a:off x="5490675"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74"/>
          <p:cNvSpPr/>
          <p:nvPr/>
        </p:nvSpPr>
        <p:spPr>
          <a:xfrm>
            <a:off x="5244375"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379" name="Google Shape;379;p74"/>
          <p:cNvCxnSpPr>
            <a:endCxn id="380" idx="1"/>
          </p:cNvCxnSpPr>
          <p:nvPr/>
        </p:nvCxnSpPr>
        <p:spPr>
          <a:xfrm>
            <a:off x="3734400" y="2560025"/>
            <a:ext cx="658800" cy="5388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74"/>
          <p:cNvCxnSpPr>
            <a:endCxn id="378" idx="1"/>
          </p:cNvCxnSpPr>
          <p:nvPr/>
        </p:nvCxnSpPr>
        <p:spPr>
          <a:xfrm>
            <a:off x="3734475" y="2571425"/>
            <a:ext cx="1509900" cy="5274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74"/>
          <p:cNvSpPr/>
          <p:nvPr/>
        </p:nvSpPr>
        <p:spPr>
          <a:xfrm>
            <a:off x="4393200"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pic>
        <p:nvPicPr>
          <p:cNvPr id="382" name="Google Shape;382;p74"/>
          <p:cNvPicPr preferRelativeResize="0"/>
          <p:nvPr/>
        </p:nvPicPr>
        <p:blipFill>
          <a:blip r:embed="rId3">
            <a:alphaModFix/>
          </a:blip>
          <a:stretch>
            <a:fillRect/>
          </a:stretch>
        </p:blipFill>
        <p:spPr>
          <a:xfrm>
            <a:off x="4307275" y="1220225"/>
            <a:ext cx="4358899" cy="44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75"/>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pic>
        <p:nvPicPr>
          <p:cNvPr id="388" name="Google Shape;388;p75"/>
          <p:cNvPicPr preferRelativeResize="0"/>
          <p:nvPr/>
        </p:nvPicPr>
        <p:blipFill>
          <a:blip r:embed="rId3">
            <a:alphaModFix/>
          </a:blip>
          <a:stretch>
            <a:fillRect/>
          </a:stretch>
        </p:blipFill>
        <p:spPr>
          <a:xfrm>
            <a:off x="4307275" y="534425"/>
            <a:ext cx="4358899" cy="447600"/>
          </a:xfrm>
          <a:prstGeom prst="rect">
            <a:avLst/>
          </a:prstGeom>
          <a:noFill/>
          <a:ln>
            <a:noFill/>
          </a:ln>
        </p:spPr>
      </p:pic>
      <p:sp>
        <p:nvSpPr>
          <p:cNvPr id="389" name="Google Shape;389;p75"/>
          <p:cNvSpPr txBox="1"/>
          <p:nvPr/>
        </p:nvSpPr>
        <p:spPr>
          <a:xfrm>
            <a:off x="406350" y="1231575"/>
            <a:ext cx="7568400" cy="35796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def</a:t>
            </a:r>
            <a:r>
              <a:rPr lang="en" sz="900">
                <a:solidFill>
                  <a:srgbClr val="24292E"/>
                </a:solidFill>
                <a:highlight>
                  <a:srgbClr val="FFFFFF"/>
                </a:highlight>
                <a:latin typeface="Consolas"/>
                <a:ea typeface="Consolas"/>
                <a:cs typeface="Consolas"/>
                <a:sym typeface="Consolas"/>
              </a:rPr>
              <a:t> </a:t>
            </a:r>
            <a:r>
              <a:rPr lang="en" sz="900" u="sng">
                <a:solidFill>
                  <a:schemeClr val="hlink"/>
                </a:solidFill>
                <a:highlight>
                  <a:srgbClr val="FFFFFF"/>
                </a:highlight>
                <a:latin typeface="Consolas"/>
                <a:ea typeface="Consolas"/>
                <a:cs typeface="Consolas"/>
                <a:sym typeface="Consolas"/>
                <a:hlinkClick r:id="rId4"/>
              </a:rPr>
              <a:t>dot_product_attention</a:t>
            </a:r>
            <a:r>
              <a:rPr lang="en" sz="900">
                <a:solidFill>
                  <a:srgbClr val="24292E"/>
                </a:solidFill>
                <a:highlight>
                  <a:srgbClr val="FFFFFF"/>
                </a:highlight>
                <a:latin typeface="Consolas"/>
                <a:ea typeface="Consolas"/>
                <a:cs typeface="Consolas"/>
                <a:sym typeface="Consolas"/>
              </a:rPr>
              <a:t>(q, k, v, bias, dropout_rate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0.0</a:t>
            </a:r>
            <a:r>
              <a:rPr lang="en" sz="900">
                <a:solidFill>
                  <a:srgbClr val="24292E"/>
                </a:solidFill>
                <a:highlight>
                  <a:srgbClr val="FFFFFF"/>
                </a:highlight>
                <a:latin typeface="Consolas"/>
                <a:ea typeface="Consolas"/>
                <a:cs typeface="Consolas"/>
                <a:sym typeface="Consolas"/>
              </a:rPr>
              <a:t>, image_shapes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name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make_image_summary</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 save_weights_to</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dropout_broadcast_dims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tf.variable_scope(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name, </a:t>
            </a:r>
            <a:r>
              <a:rPr lang="en" sz="900">
                <a:solidFill>
                  <a:srgbClr val="E36209"/>
                </a:solidFill>
                <a:highlight>
                  <a:srgbClr val="FFFFFF"/>
                </a:highlight>
                <a:latin typeface="Consolas"/>
                <a:ea typeface="Consolas"/>
                <a:cs typeface="Consolas"/>
                <a:sym typeface="Consolas"/>
              </a:rPr>
              <a:t>default_name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"dot_product_attention"</a:t>
            </a:r>
            <a:r>
              <a:rPr lang="en" sz="900">
                <a:solidFill>
                  <a:srgbClr val="24292E"/>
                </a:solidFill>
                <a:highlight>
                  <a:srgbClr val="FFFFFF"/>
                </a:highlight>
                <a:latin typeface="Consolas"/>
                <a:ea typeface="Consolas"/>
                <a:cs typeface="Consolas"/>
                <a:sym typeface="Consolas"/>
              </a:rPr>
              <a:t>, </a:t>
            </a:r>
            <a:r>
              <a:rPr lang="en" sz="900">
                <a:solidFill>
                  <a:srgbClr val="E36209"/>
                </a:solidFill>
                <a:highlight>
                  <a:srgbClr val="FFFFFF"/>
                </a:highlight>
                <a:latin typeface="Consolas"/>
                <a:ea typeface="Consolas"/>
                <a:cs typeface="Consolas"/>
                <a:sym typeface="Consolas"/>
              </a:rPr>
              <a:t>values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[q, k, 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scope: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[batch, num_heads, query_length, memory_length]</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tf.matmul(q, k, </a:t>
            </a:r>
            <a:r>
              <a:rPr lang="en" sz="900">
                <a:solidFill>
                  <a:srgbClr val="E36209"/>
                </a:solidFill>
                <a:highlight>
                  <a:srgbClr val="FFFFFF"/>
                </a:highlight>
                <a:latin typeface="Consolas"/>
                <a:ea typeface="Consolas"/>
                <a:cs typeface="Consolas"/>
                <a:sym typeface="Consolas"/>
              </a:rPr>
              <a:t>transpose_b</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bias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bias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tf.nn.softmax(logits, </a:t>
            </a:r>
            <a:r>
              <a:rPr lang="en" sz="900">
                <a:solidFill>
                  <a:srgbClr val="E36209"/>
                </a:solidFill>
                <a:highlight>
                  <a:srgbClr val="FFFFFF"/>
                </a:highlight>
                <a:latin typeface="Consolas"/>
                <a:ea typeface="Consolas"/>
                <a:cs typeface="Consolas"/>
                <a:sym typeface="Consolas"/>
              </a:rPr>
              <a:t>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"attention_weights"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save_weights_to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save_weights_to[scope.name]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weights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dropping out the attention links for each of the heads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common_layers.dropout_with_broadcast_dims(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005CC5"/>
                </a:solidFill>
                <a:highlight>
                  <a:srgbClr val="FFFFFF"/>
                </a:highlight>
                <a:latin typeface="Consolas"/>
                <a:ea typeface="Consolas"/>
                <a:cs typeface="Consolas"/>
                <a:sym typeface="Consolas"/>
              </a:rPr>
              <a:t>1.0</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dropout_rate, </a:t>
            </a:r>
            <a:r>
              <a:rPr lang="en" sz="900">
                <a:solidFill>
                  <a:srgbClr val="E36209"/>
                </a:solidFill>
                <a:highlight>
                  <a:srgbClr val="FFFFFF"/>
                </a:highlight>
                <a:latin typeface="Consolas"/>
                <a:ea typeface="Consolas"/>
                <a:cs typeface="Consolas"/>
                <a:sym typeface="Consolas"/>
              </a:rPr>
              <a:t>broadcast_dims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dropout_broadcast_dims)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expert_utils.should_generate_summaries() </a:t>
            </a:r>
            <a:r>
              <a:rPr lang="en" sz="900">
                <a:solidFill>
                  <a:srgbClr val="D73A49"/>
                </a:solidFill>
                <a:highlight>
                  <a:srgbClr val="FFFFFF"/>
                </a:highlight>
                <a:latin typeface="Consolas"/>
                <a:ea typeface="Consolas"/>
                <a:cs typeface="Consolas"/>
                <a:sym typeface="Consolas"/>
              </a:rPr>
              <a:t>and</a:t>
            </a:r>
            <a:r>
              <a:rPr lang="en" sz="900">
                <a:solidFill>
                  <a:srgbClr val="24292E"/>
                </a:solidFill>
                <a:highlight>
                  <a:srgbClr val="FFFFFF"/>
                </a:highlight>
                <a:latin typeface="Consolas"/>
                <a:ea typeface="Consolas"/>
                <a:cs typeface="Consolas"/>
                <a:sym typeface="Consolas"/>
              </a:rPr>
              <a:t> make_image_summary:</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attention_image_summary(weights, image_shapes)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return</a:t>
            </a:r>
            <a:r>
              <a:rPr lang="en" sz="900">
                <a:solidFill>
                  <a:srgbClr val="24292E"/>
                </a:solidFill>
                <a:highlight>
                  <a:srgbClr val="FFFFFF"/>
                </a:highlight>
                <a:latin typeface="Consolas"/>
                <a:ea typeface="Consolas"/>
                <a:cs typeface="Consolas"/>
                <a:sym typeface="Consolas"/>
              </a:rPr>
              <a:t> tf.matmul(weights, v)</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graphicFrame>
        <p:nvGraphicFramePr>
          <p:cNvPr id="394" name="Google Shape;394;p76"/>
          <p:cNvGraphicFramePr/>
          <p:nvPr/>
        </p:nvGraphicFramePr>
        <p:xfrm>
          <a:off x="920200" y="669600"/>
          <a:ext cx="3000000" cy="3000000"/>
        </p:xfrm>
        <a:graphic>
          <a:graphicData uri="http://schemas.openxmlformats.org/drawingml/2006/table">
            <a:tbl>
              <a:tblPr>
                <a:noFill/>
                <a:tableStyleId>{9BE8F9D7-2A08-4074-8D61-B6B410246870}</a:tableStyleId>
              </a:tblPr>
              <a:tblGrid>
                <a:gridCol w="2354425"/>
                <a:gridCol w="2325225"/>
                <a:gridCol w="2325225"/>
              </a:tblGrid>
              <a:tr h="548600">
                <a:tc>
                  <a:txBody>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Attention (dot-prod)</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Attention (additive)</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Recurrent</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Convolutional </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5" name="Google Shape;395;p76"/>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sequence length       d = depth       k = kernel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01" name="Google Shape;401;p77"/>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7"/>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7"/>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7"/>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7"/>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7"/>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7"/>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7"/>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7"/>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7"/>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7"/>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7"/>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7"/>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7"/>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77"/>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16" name="Google Shape;416;p77"/>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17" name="Google Shape;417;p77"/>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18" name="Google Shape;418;p77"/>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19" name="Google Shape;419;p77"/>
          <p:cNvCxnSpPr>
            <a:endCxn id="411"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20" name="Google Shape;420;p77"/>
          <p:cNvCxnSpPr>
            <a:endCxn id="411"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21" name="Google Shape;421;p77"/>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7"/>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7"/>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7"/>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7"/>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7"/>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7"/>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7"/>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7"/>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7"/>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7"/>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7"/>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7"/>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7"/>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77"/>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36" name="Google Shape;436;p77"/>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37" name="Google Shape;437;p77"/>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38" name="Google Shape;438;p77"/>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39" name="Google Shape;439;p77"/>
          <p:cNvCxnSpPr>
            <a:endCxn id="431"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40" name="Google Shape;440;p77"/>
          <p:cNvCxnSpPr>
            <a:endCxn id="431"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41" name="Google Shape;441;p77"/>
          <p:cNvCxnSpPr>
            <a:endCxn id="431"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42" name="Google Shape;442;p77"/>
          <p:cNvCxnSpPr>
            <a:endCxn id="431"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48" name="Google Shape;448;p78"/>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8"/>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8"/>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8"/>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8"/>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8"/>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8"/>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8"/>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8"/>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8"/>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8"/>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8"/>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8"/>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8"/>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 name="Google Shape;462;p78"/>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63" name="Google Shape;463;p78"/>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64" name="Google Shape;464;p78"/>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65" name="Google Shape;465;p78"/>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66" name="Google Shape;466;p78"/>
          <p:cNvCxnSpPr>
            <a:endCxn id="458"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67" name="Google Shape;467;p78"/>
          <p:cNvCxnSpPr>
            <a:endCxn id="458"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68" name="Google Shape;468;p78"/>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8"/>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8"/>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8"/>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8"/>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8"/>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8"/>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8"/>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8"/>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8"/>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8"/>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8"/>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8"/>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8"/>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78"/>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83" name="Google Shape;483;p78"/>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84" name="Google Shape;484;p78"/>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85" name="Google Shape;485;p78"/>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86" name="Google Shape;486;p78"/>
          <p:cNvCxnSpPr>
            <a:endCxn id="478"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87" name="Google Shape;487;p78"/>
          <p:cNvCxnSpPr>
            <a:endCxn id="478"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88" name="Google Shape;488;p78"/>
          <p:cNvCxnSpPr>
            <a:endCxn id="478"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89" name="Google Shape;489;p78"/>
          <p:cNvCxnSpPr>
            <a:endCxn id="478"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
        <p:nvSpPr>
          <p:cNvPr id="490" name="Google Shape;490;p78"/>
          <p:cNvSpPr txBox="1"/>
          <p:nvPr/>
        </p:nvSpPr>
        <p:spPr>
          <a:xfrm>
            <a:off x="641550" y="1380125"/>
            <a:ext cx="7789800" cy="131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a different linear transformation for each relative position.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Allows you to distinguish what information came from where.</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Self-Attention: a weighted average :(</a:t>
            </a:r>
            <a:endParaRPr sz="18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sp>
        <p:nvSpPr>
          <p:cNvPr id="496" name="Google Shape;496;p79"/>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9"/>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9"/>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9"/>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9"/>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9"/>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9"/>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9"/>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9"/>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9"/>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9"/>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9"/>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9"/>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9"/>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79"/>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511" name="Google Shape;511;p79"/>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512" name="Google Shape;512;p79"/>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513" name="Google Shape;513;p79"/>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514" name="Google Shape;514;p79"/>
          <p:cNvCxnSpPr>
            <a:endCxn id="506"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515" name="Google Shape;515;p79"/>
          <p:cNvCxnSpPr>
            <a:endCxn id="506"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516" name="Google Shape;516;p79"/>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9"/>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9"/>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9"/>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9"/>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9"/>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9"/>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9"/>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9"/>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9"/>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9"/>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9"/>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9"/>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9"/>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79"/>
          <p:cNvCxnSpPr/>
          <p:nvPr/>
        </p:nvCxnSpPr>
        <p:spPr>
          <a:xfrm flipH="1" rot="10800000">
            <a:off x="5990100" y="3835225"/>
            <a:ext cx="438900" cy="363000"/>
          </a:xfrm>
          <a:prstGeom prst="straightConnector1">
            <a:avLst/>
          </a:prstGeom>
          <a:noFill/>
          <a:ln cap="flat" cmpd="sng" w="28575">
            <a:solidFill>
              <a:srgbClr val="00FF00"/>
            </a:solidFill>
            <a:prstDash val="solid"/>
            <a:round/>
            <a:headEnd len="med" w="med" type="none"/>
            <a:tailEnd len="med" w="med" type="triangle"/>
          </a:ln>
        </p:spPr>
      </p:cxnSp>
      <p:cxnSp>
        <p:nvCxnSpPr>
          <p:cNvPr id="531" name="Google Shape;531;p79"/>
          <p:cNvCxnSpPr/>
          <p:nvPr/>
        </p:nvCxnSpPr>
        <p:spPr>
          <a:xfrm rot="10800000">
            <a:off x="6428875" y="3835275"/>
            <a:ext cx="0" cy="363000"/>
          </a:xfrm>
          <a:prstGeom prst="straightConnector1">
            <a:avLst/>
          </a:prstGeom>
          <a:noFill/>
          <a:ln cap="flat" cmpd="sng" w="28575">
            <a:solidFill>
              <a:srgbClr val="B6D7A8"/>
            </a:solidFill>
            <a:prstDash val="solid"/>
            <a:round/>
            <a:headEnd len="med" w="med" type="none"/>
            <a:tailEnd len="med" w="med" type="triangle"/>
          </a:ln>
        </p:spPr>
      </p:cxnSp>
      <p:cxnSp>
        <p:nvCxnSpPr>
          <p:cNvPr id="532" name="Google Shape;532;p79"/>
          <p:cNvCxnSpPr/>
          <p:nvPr/>
        </p:nvCxnSpPr>
        <p:spPr>
          <a:xfrm rot="10800000">
            <a:off x="6428750" y="3835225"/>
            <a:ext cx="438900" cy="363000"/>
          </a:xfrm>
          <a:prstGeom prst="straightConnector1">
            <a:avLst/>
          </a:prstGeom>
          <a:noFill/>
          <a:ln cap="flat" cmpd="sng" w="28575">
            <a:solidFill>
              <a:srgbClr val="D9EAD3"/>
            </a:solidFill>
            <a:prstDash val="solid"/>
            <a:round/>
            <a:headEnd len="med" w="med" type="none"/>
            <a:tailEnd len="med" w="med" type="triangle"/>
          </a:ln>
        </p:spPr>
      </p:cxnSp>
      <p:sp>
        <p:nvSpPr>
          <p:cNvPr id="533" name="Google Shape;533;p79"/>
          <p:cNvSpPr txBox="1"/>
          <p:nvPr/>
        </p:nvSpPr>
        <p:spPr>
          <a:xfrm>
            <a:off x="4456200" y="2846425"/>
            <a:ext cx="39753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Multi-Head Attention</a:t>
            </a:r>
            <a:endParaRPr sz="3000">
              <a:latin typeface="Helvetica Neue Light"/>
              <a:ea typeface="Helvetica Neue Light"/>
              <a:cs typeface="Helvetica Neue Light"/>
              <a:sym typeface="Helvetica Neue Light"/>
            </a:endParaRPr>
          </a:p>
        </p:txBody>
      </p:sp>
      <p:cxnSp>
        <p:nvCxnSpPr>
          <p:cNvPr id="534" name="Google Shape;534;p79"/>
          <p:cNvCxnSpPr>
            <a:endCxn id="526" idx="4"/>
          </p:cNvCxnSpPr>
          <p:nvPr/>
        </p:nvCxnSpPr>
        <p:spPr>
          <a:xfrm flipH="1" rot="10800000">
            <a:off x="5551375" y="3835225"/>
            <a:ext cx="8775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5" name="Google Shape;535;p79"/>
          <p:cNvCxnSpPr>
            <a:endCxn id="526" idx="4"/>
          </p:cNvCxnSpPr>
          <p:nvPr/>
        </p:nvCxnSpPr>
        <p:spPr>
          <a:xfrm rot="10800000">
            <a:off x="6428875" y="3835225"/>
            <a:ext cx="877500" cy="363000"/>
          </a:xfrm>
          <a:prstGeom prst="straightConnector1">
            <a:avLst/>
          </a:prstGeom>
          <a:noFill/>
          <a:ln cap="flat" cmpd="sng" w="28575">
            <a:solidFill>
              <a:srgbClr val="0000FF"/>
            </a:solidFill>
            <a:prstDash val="solid"/>
            <a:round/>
            <a:headEnd len="med" w="med" type="none"/>
            <a:tailEnd len="med" w="med" type="triangle"/>
          </a:ln>
        </p:spPr>
      </p:cxnSp>
      <p:cxnSp>
        <p:nvCxnSpPr>
          <p:cNvPr id="536" name="Google Shape;536;p79"/>
          <p:cNvCxnSpPr>
            <a:endCxn id="526" idx="4"/>
          </p:cNvCxnSpPr>
          <p:nvPr/>
        </p:nvCxnSpPr>
        <p:spPr>
          <a:xfrm rot="10800000">
            <a:off x="6428875" y="3835225"/>
            <a:ext cx="13164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7" name="Google Shape;537;p79"/>
          <p:cNvCxnSpPr>
            <a:endCxn id="526" idx="4"/>
          </p:cNvCxnSpPr>
          <p:nvPr/>
        </p:nvCxnSpPr>
        <p:spPr>
          <a:xfrm flipH="1" rot="10800000">
            <a:off x="5112475" y="3835225"/>
            <a:ext cx="1316400" cy="363000"/>
          </a:xfrm>
          <a:prstGeom prst="straightConnector1">
            <a:avLst/>
          </a:prstGeom>
          <a:noFill/>
          <a:ln cap="flat" cmpd="sng" w="28575">
            <a:solidFill>
              <a:srgbClr val="FF0000"/>
            </a:solidFill>
            <a:prstDash val="solid"/>
            <a:round/>
            <a:headEnd len="med" w="med" type="none"/>
            <a:tailEnd len="med" w="med" type="triangle"/>
          </a:ln>
        </p:spPr>
      </p:cxnSp>
      <p:sp>
        <p:nvSpPr>
          <p:cNvPr id="538" name="Google Shape;538;p79"/>
          <p:cNvSpPr txBox="1"/>
          <p:nvPr/>
        </p:nvSpPr>
        <p:spPr>
          <a:xfrm>
            <a:off x="641550" y="1193238"/>
            <a:ext cx="7789800" cy="150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Multiple attention layers (heads) in parallel (shown by different colors)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Each head uses different linear transformations.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heads can learn different relationships.</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3.19 PM.png" id="544" name="Google Shape;544;p80"/>
          <p:cNvPicPr preferRelativeResize="0"/>
          <p:nvPr/>
        </p:nvPicPr>
        <p:blipFill>
          <a:blip r:embed="rId3">
            <a:alphaModFix/>
          </a:blip>
          <a:stretch>
            <a:fillRect/>
          </a:stretch>
        </p:blipFill>
        <p:spPr>
          <a:xfrm>
            <a:off x="1320825" y="1147225"/>
            <a:ext cx="582244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7.57 PM.png" id="550" name="Google Shape;550;p81"/>
          <p:cNvPicPr preferRelativeResize="0"/>
          <p:nvPr/>
        </p:nvPicPr>
        <p:blipFill>
          <a:blip r:embed="rId3">
            <a:alphaModFix/>
          </a:blip>
          <a:stretch>
            <a:fillRect/>
          </a:stretch>
        </p:blipFill>
        <p:spPr>
          <a:xfrm>
            <a:off x="3004800" y="1135750"/>
            <a:ext cx="3248543"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55"/>
          <p:cNvSpPr txBox="1"/>
          <p:nvPr>
            <p:ph type="ctrTitle"/>
          </p:nvPr>
        </p:nvSpPr>
        <p:spPr>
          <a:xfrm>
            <a:off x="401400" y="21607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How Deep Learning Quietly Revolutionized NLP (2016)</a:t>
            </a:r>
            <a:endParaRPr b="1"/>
          </a:p>
        </p:txBody>
      </p:sp>
      <p:pic>
        <p:nvPicPr>
          <p:cNvPr id="205" name="Google Shape;205;p55"/>
          <p:cNvPicPr preferRelativeResize="0"/>
          <p:nvPr/>
        </p:nvPicPr>
        <p:blipFill>
          <a:blip r:embed="rId3">
            <a:alphaModFix/>
          </a:blip>
          <a:stretch>
            <a:fillRect/>
          </a:stretch>
        </p:blipFill>
        <p:spPr>
          <a:xfrm>
            <a:off x="8604698" y="4717250"/>
            <a:ext cx="539301" cy="426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aphicFrame>
        <p:nvGraphicFramePr>
          <p:cNvPr id="555" name="Google Shape;555;p82"/>
          <p:cNvGraphicFramePr/>
          <p:nvPr/>
        </p:nvGraphicFramePr>
        <p:xfrm>
          <a:off x="920200" y="669600"/>
          <a:ext cx="3000000" cy="3000000"/>
        </p:xfrm>
        <a:graphic>
          <a:graphicData uri="http://schemas.openxmlformats.org/drawingml/2006/table">
            <a:tbl>
              <a:tblPr>
                <a:noFill/>
                <a:tableStyleId>{9BE8F9D7-2A08-4074-8D61-B6B410246870}</a:tableStyleId>
              </a:tblPr>
              <a:tblGrid>
                <a:gridCol w="2354425"/>
                <a:gridCol w="2325225"/>
                <a:gridCol w="2325225"/>
              </a:tblGrid>
              <a:tr h="548600">
                <a:tc>
                  <a:txBody>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with linear transformations.</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For each of the h heads, </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  d</a:t>
                      </a:r>
                      <a:r>
                        <a:rPr baseline="-25000" lang="en" sz="1200">
                          <a:latin typeface="Helvetica Neue Light"/>
                          <a:ea typeface="Helvetica Neue Light"/>
                          <a:cs typeface="Helvetica Neue Light"/>
                          <a:sym typeface="Helvetica Neue Light"/>
                        </a:rPr>
                        <a:t>q</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k</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v</a:t>
                      </a:r>
                      <a:r>
                        <a:rPr lang="en" sz="1200">
                          <a:latin typeface="Helvetica Neue Light"/>
                          <a:ea typeface="Helvetica Neue Light"/>
                          <a:cs typeface="Helvetica Neue Light"/>
                          <a:sym typeface="Helvetica Neue Light"/>
                        </a:rPr>
                        <a:t> = d/h</a:t>
                      </a:r>
                      <a:endParaRPr sz="12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 + </a:t>
                      </a:r>
                      <a:r>
                        <a:rPr lang="en" sz="2400">
                          <a:solidFill>
                            <a:schemeClr val="dk1"/>
                          </a:solidFill>
                          <a:latin typeface="Helvetica Neue Light"/>
                          <a:ea typeface="Helvetica Neue Light"/>
                          <a:cs typeface="Helvetica Neue Light"/>
                          <a:sym typeface="Helvetica Neue Light"/>
                        </a:rPr>
                        <a:t>n · d</a:t>
                      </a:r>
                      <a:r>
                        <a:rPr baseline="30000" lang="en" sz="2400">
                          <a:solidFill>
                            <a:schemeClr val="dk1"/>
                          </a:solidFill>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h + n · d</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Recurrent</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Convolutional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556" name="Google Shape;556;p82"/>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sequence length       d = depth       k = kernel size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Three ways of attention</a:t>
            </a:r>
            <a:endParaRPr>
              <a:latin typeface="Helvetica Neue Light"/>
              <a:ea typeface="Helvetica Neue Light"/>
              <a:cs typeface="Helvetica Neue Light"/>
              <a:sym typeface="Helvetica Neue Light"/>
            </a:endParaRPr>
          </a:p>
        </p:txBody>
      </p:sp>
      <p:sp>
        <p:nvSpPr>
          <p:cNvPr id="562" name="Google Shape;562;p83"/>
          <p:cNvSpPr/>
          <p:nvPr/>
        </p:nvSpPr>
        <p:spPr>
          <a:xfrm>
            <a:off x="2860761"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Google Shape;563;p83"/>
          <p:cNvSpPr/>
          <p:nvPr/>
        </p:nvSpPr>
        <p:spPr>
          <a:xfrm>
            <a:off x="3781009"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Google Shape;564;p83"/>
          <p:cNvSpPr/>
          <p:nvPr/>
        </p:nvSpPr>
        <p:spPr>
          <a:xfrm>
            <a:off x="4701257"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Google Shape;565;p83"/>
          <p:cNvSpPr/>
          <p:nvPr/>
        </p:nvSpPr>
        <p:spPr>
          <a:xfrm>
            <a:off x="6099132" y="1861449"/>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Google Shape;566;p83"/>
          <p:cNvSpPr txBox="1"/>
          <p:nvPr/>
        </p:nvSpPr>
        <p:spPr>
          <a:xfrm>
            <a:off x="1596125" y="2018994"/>
            <a:ext cx="1201500" cy="2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cxnSp>
        <p:nvCxnSpPr>
          <p:cNvPr id="567" name="Google Shape;567;p83"/>
          <p:cNvCxnSpPr/>
          <p:nvPr/>
        </p:nvCxnSpPr>
        <p:spPr>
          <a:xfrm rot="5400000">
            <a:off x="5328527" y="2097636"/>
            <a:ext cx="630300" cy="1200"/>
          </a:xfrm>
          <a:prstGeom prst="straightConnector1">
            <a:avLst/>
          </a:prstGeom>
          <a:noFill/>
          <a:ln cap="flat" cmpd="sng" w="9525">
            <a:solidFill>
              <a:srgbClr val="4A7DBA"/>
            </a:solidFill>
            <a:prstDash val="solid"/>
            <a:round/>
            <a:headEnd len="sm" w="sm" type="none"/>
            <a:tailEnd len="sm" w="sm" type="none"/>
          </a:ln>
        </p:spPr>
      </p:cxnSp>
      <p:sp>
        <p:nvSpPr>
          <p:cNvPr id="568" name="Google Shape;568;p83"/>
          <p:cNvSpPr/>
          <p:nvPr/>
        </p:nvSpPr>
        <p:spPr>
          <a:xfrm flipH="1">
            <a:off x="2923841" y="1191880"/>
            <a:ext cx="34779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83"/>
          <p:cNvSpPr/>
          <p:nvPr/>
        </p:nvSpPr>
        <p:spPr>
          <a:xfrm flipH="1">
            <a:off x="3872604" y="1191880"/>
            <a:ext cx="2655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83"/>
          <p:cNvSpPr/>
          <p:nvPr/>
        </p:nvSpPr>
        <p:spPr>
          <a:xfrm flipH="1">
            <a:off x="4820836" y="1191880"/>
            <a:ext cx="1770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83"/>
          <p:cNvSpPr/>
          <p:nvPr/>
        </p:nvSpPr>
        <p:spPr>
          <a:xfrm>
            <a:off x="377412"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83"/>
          <p:cNvSpPr/>
          <p:nvPr/>
        </p:nvSpPr>
        <p:spPr>
          <a:xfrm>
            <a:off x="1596121"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83"/>
          <p:cNvSpPr/>
          <p:nvPr/>
        </p:nvSpPr>
        <p:spPr>
          <a:xfrm>
            <a:off x="2814829"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83"/>
          <p:cNvSpPr/>
          <p:nvPr/>
        </p:nvSpPr>
        <p:spPr>
          <a:xfrm flipH="1">
            <a:off x="540959" y="3486627"/>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83"/>
          <p:cNvSpPr/>
          <p:nvPr/>
        </p:nvSpPr>
        <p:spPr>
          <a:xfrm flipH="1">
            <a:off x="1898159" y="3486627"/>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83"/>
          <p:cNvSpPr/>
          <p:nvPr/>
        </p:nvSpPr>
        <p:spPr>
          <a:xfrm>
            <a:off x="371353" y="3486627"/>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83"/>
          <p:cNvSpPr/>
          <p:nvPr/>
        </p:nvSpPr>
        <p:spPr>
          <a:xfrm>
            <a:off x="371353" y="3486627"/>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83"/>
          <p:cNvSpPr/>
          <p:nvPr/>
        </p:nvSpPr>
        <p:spPr>
          <a:xfrm flipH="1">
            <a:off x="767178" y="3532646"/>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83"/>
          <p:cNvSpPr/>
          <p:nvPr/>
        </p:nvSpPr>
        <p:spPr>
          <a:xfrm>
            <a:off x="1784934" y="3532646"/>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83"/>
          <p:cNvSpPr/>
          <p:nvPr/>
        </p:nvSpPr>
        <p:spPr>
          <a:xfrm>
            <a:off x="4774107"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Google Shape;581;p83"/>
          <p:cNvSpPr/>
          <p:nvPr/>
        </p:nvSpPr>
        <p:spPr>
          <a:xfrm>
            <a:off x="6188382"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2" name="Google Shape;582;p83"/>
          <p:cNvSpPr/>
          <p:nvPr/>
        </p:nvSpPr>
        <p:spPr>
          <a:xfrm>
            <a:off x="7602658"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Google Shape;583;p83"/>
          <p:cNvSpPr/>
          <p:nvPr/>
        </p:nvSpPr>
        <p:spPr>
          <a:xfrm flipH="1">
            <a:off x="4701248" y="3562625"/>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83"/>
          <p:cNvSpPr/>
          <p:nvPr/>
        </p:nvSpPr>
        <p:spPr>
          <a:xfrm flipH="1">
            <a:off x="6536164"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83"/>
          <p:cNvSpPr/>
          <p:nvPr/>
        </p:nvSpPr>
        <p:spPr>
          <a:xfrm flipH="1">
            <a:off x="5094995"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83"/>
          <p:cNvSpPr txBox="1"/>
          <p:nvPr/>
        </p:nvSpPr>
        <p:spPr>
          <a:xfrm>
            <a:off x="3025600" y="2665050"/>
            <a:ext cx="3297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Encoder-Decoder Attention</a:t>
            </a:r>
            <a:endParaRPr/>
          </a:p>
        </p:txBody>
      </p:sp>
      <p:sp>
        <p:nvSpPr>
          <p:cNvPr id="587" name="Google Shape;587;p83"/>
          <p:cNvSpPr txBox="1"/>
          <p:nvPr/>
        </p:nvSpPr>
        <p:spPr>
          <a:xfrm>
            <a:off x="371350" y="4675650"/>
            <a:ext cx="2003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Self-Attention</a:t>
            </a:r>
            <a:endParaRPr/>
          </a:p>
        </p:txBody>
      </p:sp>
      <p:sp>
        <p:nvSpPr>
          <p:cNvPr id="588" name="Google Shape;588;p83"/>
          <p:cNvSpPr txBox="1"/>
          <p:nvPr/>
        </p:nvSpPr>
        <p:spPr>
          <a:xfrm>
            <a:off x="5049125" y="4736725"/>
            <a:ext cx="26556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MaskedDecoder Self-Attention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Transformer</a:t>
            </a:r>
            <a:endParaRPr>
              <a:latin typeface="Helvetica Neue Light"/>
              <a:ea typeface="Helvetica Neue Light"/>
              <a:cs typeface="Helvetica Neue Light"/>
              <a:sym typeface="Helvetica Neue Light"/>
            </a:endParaRPr>
          </a:p>
        </p:txBody>
      </p:sp>
      <p:pic>
        <p:nvPicPr>
          <p:cNvPr id="594" name="Google Shape;594;p84"/>
          <p:cNvPicPr preferRelativeResize="0"/>
          <p:nvPr/>
        </p:nvPicPr>
        <p:blipFill>
          <a:blip r:embed="rId3">
            <a:alphaModFix/>
          </a:blip>
          <a:stretch>
            <a:fillRect/>
          </a:stretch>
        </p:blipFill>
        <p:spPr>
          <a:xfrm>
            <a:off x="4701375" y="144075"/>
            <a:ext cx="4595999" cy="4872323"/>
          </a:xfrm>
          <a:prstGeom prst="rect">
            <a:avLst/>
          </a:prstGeom>
          <a:noFill/>
          <a:ln>
            <a:noFill/>
          </a:ln>
        </p:spPr>
      </p:pic>
      <p:pic>
        <p:nvPicPr>
          <p:cNvPr id="595" name="Google Shape;595;p84"/>
          <p:cNvPicPr preferRelativeResize="0"/>
          <p:nvPr/>
        </p:nvPicPr>
        <p:blipFill>
          <a:blip r:embed="rId4">
            <a:alphaModFix/>
          </a:blip>
          <a:stretch>
            <a:fillRect/>
          </a:stretch>
        </p:blipFill>
        <p:spPr>
          <a:xfrm>
            <a:off x="209500" y="982366"/>
            <a:ext cx="4596000" cy="4067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Machine Translation Results: WMT-14</a:t>
            </a:r>
            <a:endParaRPr>
              <a:latin typeface="Helvetica Neue Light"/>
              <a:ea typeface="Helvetica Neue Light"/>
              <a:cs typeface="Helvetica Neue Light"/>
              <a:sym typeface="Helvetica Neue Light"/>
            </a:endParaRPr>
          </a:p>
        </p:txBody>
      </p:sp>
      <p:pic>
        <p:nvPicPr>
          <p:cNvPr id="601" name="Google Shape;601;p85"/>
          <p:cNvPicPr preferRelativeResize="0"/>
          <p:nvPr/>
        </p:nvPicPr>
        <p:blipFill>
          <a:blip r:embed="rId3">
            <a:alphaModFix/>
          </a:blip>
          <a:stretch>
            <a:fillRect/>
          </a:stretch>
        </p:blipFill>
        <p:spPr>
          <a:xfrm>
            <a:off x="518975" y="1193025"/>
            <a:ext cx="8118576" cy="3646649"/>
          </a:xfrm>
          <a:prstGeom prst="rect">
            <a:avLst/>
          </a:prstGeom>
          <a:noFill/>
          <a:ln>
            <a:noFill/>
          </a:ln>
        </p:spPr>
      </p:pic>
      <p:sp>
        <p:nvSpPr>
          <p:cNvPr id="602" name="Google Shape;602;p85"/>
          <p:cNvSpPr txBox="1"/>
          <p:nvPr/>
        </p:nvSpPr>
        <p:spPr>
          <a:xfrm>
            <a:off x="4565611" y="4322175"/>
            <a:ext cx="660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29.1</a:t>
            </a:r>
            <a:endParaRPr b="1" sz="1800">
              <a:solidFill>
                <a:srgbClr val="980000"/>
              </a:solidFill>
            </a:endParaRPr>
          </a:p>
        </p:txBody>
      </p:sp>
      <p:sp>
        <p:nvSpPr>
          <p:cNvPr id="603" name="Google Shape;603;p85"/>
          <p:cNvSpPr txBox="1"/>
          <p:nvPr/>
        </p:nvSpPr>
        <p:spPr>
          <a:xfrm>
            <a:off x="5461400" y="4322175"/>
            <a:ext cx="660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41.8</a:t>
            </a:r>
            <a:endParaRPr b="1" sz="1800">
              <a:solidFill>
                <a:srgbClr val="980000"/>
              </a:solidFill>
            </a:endParaRPr>
          </a:p>
        </p:txBody>
      </p:sp>
      <p:cxnSp>
        <p:nvCxnSpPr>
          <p:cNvPr id="604" name="Google Shape;604;p85"/>
          <p:cNvCxnSpPr/>
          <p:nvPr/>
        </p:nvCxnSpPr>
        <p:spPr>
          <a:xfrm flipH="1" rot="10800000">
            <a:off x="4221525" y="4370575"/>
            <a:ext cx="496200" cy="192300"/>
          </a:xfrm>
          <a:prstGeom prst="straightConnector1">
            <a:avLst/>
          </a:prstGeom>
          <a:noFill/>
          <a:ln cap="flat" cmpd="sng" w="19050">
            <a:solidFill>
              <a:srgbClr val="980000"/>
            </a:solidFill>
            <a:prstDash val="solid"/>
            <a:round/>
            <a:headEnd len="med" w="med" type="none"/>
            <a:tailEnd len="med" w="med" type="none"/>
          </a:ln>
        </p:spPr>
      </p:cxnSp>
      <p:cxnSp>
        <p:nvCxnSpPr>
          <p:cNvPr id="605" name="Google Shape;605;p85"/>
          <p:cNvCxnSpPr>
            <a:stCxn id="602" idx="3"/>
          </p:cNvCxnSpPr>
          <p:nvPr/>
        </p:nvCxnSpPr>
        <p:spPr>
          <a:xfrm flipH="1" rot="10800000">
            <a:off x="5226211" y="4379925"/>
            <a:ext cx="440700" cy="1377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Google Shape;610;p86"/>
          <p:cNvPicPr preferRelativeResize="0"/>
          <p:nvPr/>
        </p:nvPicPr>
        <p:blipFill>
          <a:blip r:embed="rId3">
            <a:alphaModFix/>
          </a:blip>
          <a:stretch>
            <a:fillRect/>
          </a:stretch>
        </p:blipFill>
        <p:spPr>
          <a:xfrm>
            <a:off x="1692412" y="1094600"/>
            <a:ext cx="5759175" cy="3552650"/>
          </a:xfrm>
          <a:prstGeom prst="rect">
            <a:avLst/>
          </a:prstGeom>
          <a:noFill/>
          <a:ln>
            <a:noFill/>
          </a:ln>
        </p:spPr>
      </p:pic>
      <p:sp>
        <p:nvSpPr>
          <p:cNvPr id="611" name="Google Shape;61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Ablations</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pic>
        <p:nvPicPr>
          <p:cNvPr descr="AttentionVis.png" id="617" name="Google Shape;617;p87"/>
          <p:cNvPicPr preferRelativeResize="0"/>
          <p:nvPr/>
        </p:nvPicPr>
        <p:blipFill rotWithShape="1">
          <a:blip r:embed="rId3">
            <a:alphaModFix/>
          </a:blip>
          <a:srcRect b="79" l="0" r="0" t="89"/>
          <a:stretch/>
        </p:blipFill>
        <p:spPr>
          <a:xfrm>
            <a:off x="1156550" y="1550250"/>
            <a:ext cx="5943600" cy="244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graphicFrame>
        <p:nvGraphicFramePr>
          <p:cNvPr id="623" name="Google Shape;623;p88"/>
          <p:cNvGraphicFramePr/>
          <p:nvPr/>
        </p:nvGraphicFramePr>
        <p:xfrm>
          <a:off x="1066800" y="1143000"/>
          <a:ext cx="3000000" cy="3000000"/>
        </p:xfrm>
        <a:graphic>
          <a:graphicData uri="http://schemas.openxmlformats.org/drawingml/2006/table">
            <a:tbl>
              <a:tblPr>
                <a:noFill/>
                <a:tableStyleId>{55771ABA-0D06-4931-81D5-A2FD51950F0F}</a:tableStyleId>
              </a:tblPr>
              <a:tblGrid>
                <a:gridCol w="1910400"/>
                <a:gridCol w="1910400"/>
                <a:gridCol w="1910400"/>
              </a:tblGrid>
              <a:tr h="12700">
                <a:tc>
                  <a:txBody>
                    <a:bodyPr/>
                    <a:lstStyle/>
                    <a:p>
                      <a:pPr indent="0" lvl="0" marL="0" rtl="0" algn="l">
                        <a:spcBef>
                          <a:spcPts val="0"/>
                        </a:spcBef>
                        <a:spcAft>
                          <a:spcPts val="0"/>
                        </a:spcAft>
                        <a:buNone/>
                      </a:pPr>
                      <a:r>
                        <a:rPr lang="en" sz="1000"/>
                        <a:t>Sentence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Google Translate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Transformer</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000"/>
                        <a:t>The cow ate the hay because it was </a:t>
                      </a:r>
                      <a:r>
                        <a:rPr b="1" lang="en" sz="1000"/>
                        <a:t>delicious</a:t>
                      </a:r>
                      <a:r>
                        <a:rPr lang="en" sz="1000"/>
                        <a:t>.</a:t>
                      </a:r>
                      <a:endParaRPr sz="1000"/>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990000"/>
                          </a:solidFill>
                        </a:rPr>
                        <a:t>La vache mangeait le foin parce </a:t>
                      </a:r>
                      <a:r>
                        <a:rPr b="1" lang="en" sz="1000">
                          <a:solidFill>
                            <a:srgbClr val="990000"/>
                          </a:solidFill>
                        </a:rPr>
                        <a:t>qu'elle</a:t>
                      </a:r>
                      <a:r>
                        <a:rPr lang="en" sz="1000">
                          <a:solidFill>
                            <a:srgbClr val="990000"/>
                          </a:solidFill>
                        </a:rPr>
                        <a:t> était délicieuse.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38761D"/>
                          </a:solidFill>
                        </a:rPr>
                        <a:t>La vache a mangé le foin parce </a:t>
                      </a:r>
                      <a:r>
                        <a:rPr b="1" lang="en" sz="1000">
                          <a:solidFill>
                            <a:srgbClr val="38761D"/>
                          </a:solidFill>
                        </a:rPr>
                        <a:t>qu'il</a:t>
                      </a:r>
                      <a:r>
                        <a:rPr lang="en" sz="1000">
                          <a:solidFill>
                            <a:srgbClr val="38761D"/>
                          </a:solidFill>
                        </a:rPr>
                        <a:t> était délicieux.</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lang="en" sz="1000"/>
                        <a:t>The cow ate the hay because it was </a:t>
                      </a:r>
                      <a:r>
                        <a:rPr b="1" lang="en" sz="1000"/>
                        <a:t>hungry</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carcinogenic</a:t>
                      </a:r>
                      <a:r>
                        <a:rPr lang="en" sz="1000">
                          <a:solidFill>
                            <a:srgbClr val="222222"/>
                          </a:solidFill>
                          <a:highlight>
                            <a:srgbClr val="FFFFFF"/>
                          </a:highlight>
                        </a:rPr>
                        <a:t>.</a:t>
                      </a:r>
                      <a:endParaRPr sz="1000"/>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cancérogènes.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cancérigènes.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pregnant</a:t>
                      </a:r>
                      <a:r>
                        <a:rPr lang="en" sz="1000">
                          <a:solidFill>
                            <a:srgbClr val="222222"/>
                          </a:solidFill>
                          <a:highlight>
                            <a:srgbClr val="FFFFFF"/>
                          </a:highlight>
                        </a:rPr>
                        <a:t>.</a:t>
                      </a:r>
                      <a:endParaRPr sz="1000"/>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85200C"/>
                          </a:solidFill>
                        </a:rPr>
                        <a:t>Les femmes ont cessé de boire les vins parce </a:t>
                      </a:r>
                      <a:r>
                        <a:rPr b="1" lang="en" sz="1000">
                          <a:solidFill>
                            <a:srgbClr val="85200C"/>
                          </a:solidFill>
                        </a:rPr>
                        <a:t>qu'ils</a:t>
                      </a:r>
                      <a:r>
                        <a:rPr lang="en" sz="1000">
                          <a:solidFill>
                            <a:srgbClr val="85200C"/>
                          </a:solidFill>
                        </a:rPr>
                        <a:t> étaient enceintes.</a:t>
                      </a:r>
                      <a:endParaRPr sz="1000">
                        <a:solidFill>
                          <a:srgbClr val="85200C"/>
                        </a:solidFill>
                      </a:endParaRPr>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qu'elles</a:t>
                      </a:r>
                      <a:r>
                        <a:rPr lang="en" sz="1000">
                          <a:solidFill>
                            <a:srgbClr val="38761D"/>
                          </a:solidFill>
                        </a:rPr>
                        <a:t> étaient enceintes.</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advocated</a:t>
                      </a:r>
                      <a:r>
                        <a:rPr lang="en" sz="1000">
                          <a:solidFill>
                            <a:srgbClr val="222222"/>
                          </a:solidFill>
                          <a:highlight>
                            <a:srgbClr val="FFFFFF"/>
                          </a:highlight>
                        </a:rPr>
                        <a:t> violence.</a:t>
                      </a:r>
                      <a:endParaRPr sz="1000"/>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990000"/>
                          </a:solidFill>
                        </a:rPr>
                        <a:t>Les conseillers municipaux ont refusé aux femmes manifestantes un permis parce </a:t>
                      </a:r>
                      <a:r>
                        <a:rPr b="1" lang="en" sz="1000">
                          <a:solidFill>
                            <a:srgbClr val="990000"/>
                          </a:solidFill>
                        </a:rPr>
                        <a:t>qu'ils</a:t>
                      </a:r>
                      <a:r>
                        <a:rPr lang="en" sz="1000">
                          <a:solidFill>
                            <a:srgbClr val="990000"/>
                          </a:solidFill>
                        </a:rPr>
                        <a:t> préconisaient la violence.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38761D"/>
                          </a:solidFill>
                        </a:rPr>
                        <a:t>Le conseil municipal a refusé aux manifestantes un permis parce </a:t>
                      </a:r>
                      <a:r>
                        <a:rPr b="1" lang="en" sz="1000">
                          <a:solidFill>
                            <a:srgbClr val="38761D"/>
                          </a:solidFill>
                        </a:rPr>
                        <a:t>qu'elles</a:t>
                      </a:r>
                      <a:r>
                        <a:rPr lang="en" sz="1000">
                          <a:solidFill>
                            <a:srgbClr val="38761D"/>
                          </a:solidFill>
                        </a:rPr>
                        <a:t> prônaient la violence.</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feared</a:t>
                      </a:r>
                      <a:r>
                        <a:rPr lang="en" sz="1000">
                          <a:solidFill>
                            <a:srgbClr val="222222"/>
                          </a:solidFill>
                          <a:highlight>
                            <a:srgbClr val="FFFFFF"/>
                          </a:highlight>
                        </a:rPr>
                        <a:t> violence.</a:t>
                      </a:r>
                      <a:endParaRPr sz="1000"/>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8761D"/>
                          </a:solidFill>
                        </a:rPr>
                        <a:t>Les conseillers municipaux ont refusé aux femmes manifestantes un permis parce </a:t>
                      </a:r>
                      <a:r>
                        <a:rPr b="1" lang="en" sz="1000">
                          <a:solidFill>
                            <a:srgbClr val="38761D"/>
                          </a:solidFill>
                        </a:rPr>
                        <a:t>qu'ils</a:t>
                      </a:r>
                      <a:r>
                        <a:rPr lang="en" sz="1000">
                          <a:solidFill>
                            <a:srgbClr val="38761D"/>
                          </a:solidFill>
                        </a:rPr>
                        <a:t> craignaient la violence</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990000"/>
                          </a:solidFill>
                        </a:rPr>
                        <a:t>Le conseil municipal a refusé aux manifestantes un permis parce </a:t>
                      </a:r>
                      <a:r>
                        <a:rPr b="1" lang="en" sz="1000">
                          <a:solidFill>
                            <a:srgbClr val="990000"/>
                          </a:solidFill>
                        </a:rPr>
                        <a:t>qu'elles</a:t>
                      </a:r>
                      <a:r>
                        <a:rPr lang="en" sz="1000">
                          <a:solidFill>
                            <a:srgbClr val="990000"/>
                          </a:solidFill>
                        </a:rPr>
                        <a:t> craignaient la violence.</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Example: Language Model</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Generating Wikipedia by Summarizing Long Sequences</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0"/>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Mixture of Experts</a:t>
            </a:r>
            <a:endParaRPr sz="2800"/>
          </a:p>
        </p:txBody>
      </p:sp>
      <p:sp>
        <p:nvSpPr>
          <p:cNvPr id="634" name="Google Shape;634;p90"/>
          <p:cNvSpPr txBox="1"/>
          <p:nvPr>
            <p:ph idx="1" type="body"/>
          </p:nvPr>
        </p:nvSpPr>
        <p:spPr>
          <a:xfrm>
            <a:off x="632725" y="1372950"/>
            <a:ext cx="84498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
              <a:t>Sparse gating instead of a feed-forward layer:</a:t>
            </a:r>
            <a:endParaRPr/>
          </a:p>
          <a:p>
            <a:pPr indent="0" lvl="0" marL="0" marR="0" rtl="0" algn="l">
              <a:lnSpc>
                <a:spcPct val="150000"/>
              </a:lnSpc>
              <a:spcBef>
                <a:spcPts val="0"/>
              </a:spcBef>
              <a:spcAft>
                <a:spcPts val="0"/>
              </a:spcAft>
              <a:buNone/>
            </a:pPr>
            <a:r>
              <a:t/>
            </a:r>
            <a:endParaRPr/>
          </a:p>
        </p:txBody>
      </p:sp>
      <p:pic>
        <p:nvPicPr>
          <p:cNvPr id="635" name="Google Shape;635;p90"/>
          <p:cNvPicPr preferRelativeResize="0"/>
          <p:nvPr/>
        </p:nvPicPr>
        <p:blipFill>
          <a:blip r:embed="rId3">
            <a:alphaModFix/>
          </a:blip>
          <a:stretch>
            <a:fillRect/>
          </a:stretch>
        </p:blipFill>
        <p:spPr>
          <a:xfrm>
            <a:off x="2741400" y="1704328"/>
            <a:ext cx="3661200" cy="298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1"/>
          <p:cNvSpPr txBox="1"/>
          <p:nvPr>
            <p:ph type="title"/>
          </p:nvPr>
        </p:nvSpPr>
        <p:spPr>
          <a:xfrm>
            <a:off x="311700" y="445025"/>
            <a:ext cx="4825200" cy="3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Long Text Generation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Generating entire Wikipedia</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articles by summarizing top</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search results and references.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dk2"/>
                </a:solidFill>
                <a:latin typeface="Helvetica Neue Light"/>
                <a:ea typeface="Helvetica Neue Light"/>
                <a:cs typeface="Helvetica Neue Light"/>
                <a:sym typeface="Helvetica Neue Light"/>
              </a:rPr>
              <a:t>(Memory-Compressed Attn.)</a:t>
            </a:r>
            <a:endParaRPr>
              <a:solidFill>
                <a:schemeClr val="dk2"/>
              </a:solidFill>
              <a:latin typeface="Helvetica Neue Light"/>
              <a:ea typeface="Helvetica Neue Light"/>
              <a:cs typeface="Helvetica Neue Light"/>
              <a:sym typeface="Helvetica Neue Light"/>
            </a:endParaRPr>
          </a:p>
        </p:txBody>
      </p:sp>
      <p:pic>
        <p:nvPicPr>
          <p:cNvPr id="641" name="Google Shape;641;p91"/>
          <p:cNvPicPr preferRelativeResize="0"/>
          <p:nvPr/>
        </p:nvPicPr>
        <p:blipFill>
          <a:blip r:embed="rId3">
            <a:alphaModFix/>
          </a:blip>
          <a:stretch>
            <a:fillRect/>
          </a:stretch>
        </p:blipFill>
        <p:spPr>
          <a:xfrm>
            <a:off x="5225453" y="0"/>
            <a:ext cx="3874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NLP tasks are we talking about?</a:t>
            </a:r>
            <a:endParaRPr/>
          </a:p>
        </p:txBody>
      </p:sp>
      <p:sp>
        <p:nvSpPr>
          <p:cNvPr id="211" name="Google Shape;211;p56"/>
          <p:cNvSpPr txBox="1"/>
          <p:nvPr/>
        </p:nvSpPr>
        <p:spPr>
          <a:xfrm>
            <a:off x="427300" y="1952200"/>
            <a:ext cx="8296500" cy="279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Part Of Speech Tagging	  </a:t>
            </a:r>
            <a:r>
              <a:rPr lang="en" sz="1800">
                <a:solidFill>
                  <a:schemeClr val="dk1"/>
                </a:solidFill>
              </a:rPr>
              <a:t>Assign part-of-speech to each word.</a:t>
            </a:r>
            <a:endParaRPr sz="1800"/>
          </a:p>
          <a:p>
            <a:pPr indent="-342900" lvl="0" marL="457200" rtl="0" algn="l">
              <a:lnSpc>
                <a:spcPct val="115000"/>
              </a:lnSpc>
              <a:spcBef>
                <a:spcPts val="0"/>
              </a:spcBef>
              <a:spcAft>
                <a:spcPts val="0"/>
              </a:spcAft>
              <a:buSzPts val="1800"/>
              <a:buChar char="●"/>
            </a:pPr>
            <a:r>
              <a:rPr lang="en" sz="1800"/>
              <a:t>Parsing					  </a:t>
            </a:r>
            <a:r>
              <a:rPr lang="en" sz="1800">
                <a:solidFill>
                  <a:schemeClr val="dk1"/>
                </a:solidFill>
              </a:rPr>
              <a:t>Create a grammar tree given a sentence.</a:t>
            </a:r>
            <a:endParaRPr sz="1800"/>
          </a:p>
          <a:p>
            <a:pPr indent="-342900" lvl="0" marL="457200" rtl="0" algn="l">
              <a:lnSpc>
                <a:spcPct val="115000"/>
              </a:lnSpc>
              <a:spcBef>
                <a:spcPts val="0"/>
              </a:spcBef>
              <a:spcAft>
                <a:spcPts val="0"/>
              </a:spcAft>
              <a:buSzPts val="1800"/>
              <a:buChar char="●"/>
            </a:pPr>
            <a:r>
              <a:rPr lang="en" sz="1800"/>
              <a:t>Named Entity Recognition	  </a:t>
            </a:r>
            <a:r>
              <a:rPr lang="en" sz="1800">
                <a:solidFill>
                  <a:schemeClr val="dk1"/>
                </a:solidFill>
              </a:rPr>
              <a:t>Recognize people, places, etc. in a sentence.</a:t>
            </a:r>
            <a:endParaRPr sz="1800">
              <a:solidFill>
                <a:schemeClr val="dk1"/>
              </a:solidFill>
            </a:endParaRPr>
          </a:p>
          <a:p>
            <a:pPr indent="-342900" lvl="0" marL="457200" rtl="0" algn="l">
              <a:lnSpc>
                <a:spcPct val="115000"/>
              </a:lnSpc>
              <a:spcBef>
                <a:spcPts val="0"/>
              </a:spcBef>
              <a:spcAft>
                <a:spcPts val="0"/>
              </a:spcAft>
              <a:buSzPts val="1800"/>
              <a:buChar char="●"/>
            </a:pPr>
            <a:r>
              <a:rPr lang="en" sz="1800"/>
              <a:t>Language Modeling		  </a:t>
            </a:r>
            <a:r>
              <a:rPr lang="en" sz="1800">
                <a:solidFill>
                  <a:schemeClr val="dk1"/>
                </a:solidFill>
              </a:rPr>
              <a:t>Generate natural sentences.</a:t>
            </a:r>
            <a:endParaRPr sz="1800">
              <a:solidFill>
                <a:schemeClr val="dk1"/>
              </a:solidFill>
            </a:endParaRPr>
          </a:p>
          <a:p>
            <a:pPr indent="-342900" lvl="0" marL="457200" rtl="0" algn="l">
              <a:lnSpc>
                <a:spcPct val="115000"/>
              </a:lnSpc>
              <a:spcBef>
                <a:spcPts val="0"/>
              </a:spcBef>
              <a:spcAft>
                <a:spcPts val="0"/>
              </a:spcAft>
              <a:buSzPts val="1800"/>
              <a:buChar char="●"/>
            </a:pPr>
            <a:r>
              <a:rPr lang="en" sz="1800"/>
              <a:t>Translation				  </a:t>
            </a:r>
            <a:r>
              <a:rPr lang="en" sz="1800">
                <a:solidFill>
                  <a:schemeClr val="dk1"/>
                </a:solidFill>
              </a:rPr>
              <a:t>Translate a sentence into another language.</a:t>
            </a:r>
            <a:endParaRPr sz="1800"/>
          </a:p>
          <a:p>
            <a:pPr indent="-342900" lvl="0" marL="457200" rtl="0" algn="l">
              <a:lnSpc>
                <a:spcPct val="115000"/>
              </a:lnSpc>
              <a:spcBef>
                <a:spcPts val="0"/>
              </a:spcBef>
              <a:spcAft>
                <a:spcPts val="0"/>
              </a:spcAft>
              <a:buSzPts val="1800"/>
              <a:buChar char="●"/>
            </a:pPr>
            <a:r>
              <a:rPr lang="en" sz="1800"/>
              <a:t>Sentence Compression	  </a:t>
            </a:r>
            <a:r>
              <a:rPr lang="en" sz="1800">
                <a:solidFill>
                  <a:schemeClr val="dk1"/>
                </a:solidFill>
              </a:rPr>
              <a:t>Remove words to summarize a sentence.</a:t>
            </a:r>
            <a:endParaRPr sz="1800"/>
          </a:p>
          <a:p>
            <a:pPr indent="-342900" lvl="0" marL="457200" rtl="0" algn="l">
              <a:lnSpc>
                <a:spcPct val="115000"/>
              </a:lnSpc>
              <a:spcBef>
                <a:spcPts val="0"/>
              </a:spcBef>
              <a:spcAft>
                <a:spcPts val="0"/>
              </a:spcAft>
              <a:buSzPts val="1800"/>
              <a:buChar char="●"/>
            </a:pPr>
            <a:r>
              <a:rPr lang="en" sz="1800"/>
              <a:t>Abstractive Summarization	  </a:t>
            </a:r>
            <a:r>
              <a:rPr lang="en" sz="1800">
                <a:solidFill>
                  <a:schemeClr val="dk1"/>
                </a:solidFill>
              </a:rPr>
              <a:t>Summarize a paragraph in new words.</a:t>
            </a:r>
            <a:endParaRPr sz="1800">
              <a:solidFill>
                <a:schemeClr val="dk1"/>
              </a:solidFill>
            </a:endParaRPr>
          </a:p>
          <a:p>
            <a:pPr indent="-342900" lvl="0" marL="457200" rtl="0" algn="l">
              <a:lnSpc>
                <a:spcPct val="115000"/>
              </a:lnSpc>
              <a:spcBef>
                <a:spcPts val="0"/>
              </a:spcBef>
              <a:spcAft>
                <a:spcPts val="0"/>
              </a:spcAft>
              <a:buSzPts val="1800"/>
              <a:buChar char="●"/>
            </a:pPr>
            <a:r>
              <a:rPr lang="en" sz="1800"/>
              <a:t>Question Answering		  </a:t>
            </a:r>
            <a:r>
              <a:rPr lang="en" sz="1800">
                <a:solidFill>
                  <a:schemeClr val="dk1"/>
                </a:solidFill>
              </a:rPr>
              <a:t>Answer a question, maybe given a passage.</a:t>
            </a:r>
            <a:endParaRPr sz="1800"/>
          </a:p>
          <a:p>
            <a:pPr indent="-342900" lvl="0" marL="457200" rtl="0" algn="l">
              <a:lnSpc>
                <a:spcPct val="115000"/>
              </a:lnSpc>
              <a:spcBef>
                <a:spcPts val="0"/>
              </a:spcBef>
              <a:spcAft>
                <a:spcPts val="0"/>
              </a:spcAft>
              <a:buSzPts val="1800"/>
              <a:buChar char="●"/>
            </a:pP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38761D"/>
                </a:solidFill>
                <a:highlight>
                  <a:srgbClr val="FFFFFF"/>
                </a:highlight>
                <a:latin typeface="Arial"/>
                <a:ea typeface="Arial"/>
                <a:cs typeface="Arial"/>
                <a:sym typeface="Arial"/>
              </a:rPr>
              <a:t>'''The Transformer'''</a:t>
            </a:r>
            <a:r>
              <a:rPr lang="en" sz="1000">
                <a:solidFill>
                  <a:srgbClr val="222222"/>
                </a:solidFill>
                <a:highlight>
                  <a:srgbClr val="FFFFFF"/>
                </a:highlight>
                <a:latin typeface="Arial"/>
                <a:ea typeface="Arial"/>
                <a:cs typeface="Arial"/>
                <a:sym typeface="Arial"/>
              </a:rPr>
              <a:t> are a Japanese [[hardcore punk]] band.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==Early years==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was formed in 1968, during the height of Japanese music</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 Among the legendary [[Japanese people|Japanese]] composers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[Japanese lyrics], they prominently exemplified Motohiro Oda's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especially tasty lyrics and psychedelic intention. Michio was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longtime member of the every Sunday night band PSM. His alluring was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such importance as being the man who ignored the already successful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image and that he municipal makeup whose parents were&amp;amp;nbsp;–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was called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Jenei.&amp;lt;ref&amp;gt;</a:t>
            </a:r>
            <a:r>
              <a:rPr lang="en" sz="1000" u="sng">
                <a:solidFill>
                  <a:srgbClr val="1155CC"/>
                </a:solidFill>
                <a:highlight>
                  <a:srgbClr val="FFFFFF"/>
                </a:highlight>
                <a:latin typeface="Arial"/>
                <a:ea typeface="Arial"/>
                <a:cs typeface="Arial"/>
                <a:sym typeface="Arial"/>
                <a:hlinkClick r:id="rId3"/>
              </a:rPr>
              <a:t>http://www.separatist.org/se_frontend/post-punk-musician-the-kidney.html&amp;lt;/ref&amp;gt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b="1" sz="10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9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had actually begun as a more manageable core hardcore punk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band.&amp;lt;ref&amp;gt;</a:t>
            </a:r>
            <a:r>
              <a:rPr lang="en" sz="1000" u="sng">
                <a:solidFill>
                  <a:srgbClr val="1155CC"/>
                </a:solidFill>
                <a:highlight>
                  <a:srgbClr val="FFFFFF"/>
                </a:highlight>
                <a:latin typeface="Arial"/>
                <a:ea typeface="Arial"/>
                <a:cs typeface="Arial"/>
                <a:sym typeface="Arial"/>
                <a:hlinkClick r:id="rId3"/>
              </a:rPr>
              <a:t>http://www.talkradio.net/article/independent-music-fades-from-the-closed-drawings-out&amp;lt;/ref&amp;gt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===Born from the heavy metal revolution===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1977 the self-proclaimed King of Tesponsors, [[Joe Lus: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It was somewhere... it was just a guile ... taking this song to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Broadway. It was the first record I ever heard on A.M., After some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opposition I received at the hands of Parsons, and in the follow-up</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notes myself.&amp;lt;ref&amp;gt;</a:t>
            </a:r>
            <a:r>
              <a:rPr lang="en" sz="1000" u="sng">
                <a:solidFill>
                  <a:srgbClr val="1155CC"/>
                </a:solidFill>
                <a:highlight>
                  <a:srgbClr val="FFFFFF"/>
                </a:highlight>
                <a:latin typeface="Arial"/>
                <a:ea typeface="Arial"/>
                <a:cs typeface="Arial"/>
                <a:sym typeface="Arial"/>
                <a:hlinkClick r:id="rId4"/>
              </a:rPr>
              <a:t>http://www.discogs.com/artist/The+Op%C5%8Dn+&amp;amp;+Psalm&amp;lt;/ref&amp;gt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9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extended Extended'',&amp;lt;ref&amp;gt;[</a:t>
            </a:r>
            <a:r>
              <a:rPr lang="en" sz="1000" u="sng">
                <a:solidFill>
                  <a:srgbClr val="1155CC"/>
                </a:solidFill>
                <a:highlight>
                  <a:srgbClr val="FFFFFF"/>
                </a:highlight>
                <a:latin typeface="Arial"/>
                <a:ea typeface="Arial"/>
                <a:cs typeface="Arial"/>
                <a:sym typeface="Arial"/>
                <a:hlinkClick r:id="rId3"/>
              </a:rPr>
              <a:t>https://www.discogs.com/album/69771</a:t>
            </a:r>
            <a:endParaRPr sz="1000" u="sng">
              <a:solidFill>
                <a:srgbClr val="1155CC"/>
              </a:solidFill>
              <a:highlight>
                <a:srgbClr val="FFFFFF"/>
              </a:highlight>
              <a:latin typeface="Arial"/>
              <a:ea typeface="Arial"/>
              <a:cs typeface="Arial"/>
              <a:sym typeface="Arial"/>
              <a:hlinkClick r:id="rId4"/>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MC – Transformed EP (CDR) by The Moondrawn – EMI, 1994]&amp;lt;/ref&amp;gt;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in 1978 the official band line-up of the three-piece pop-punk-rock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TEEM. They generally played around [[Japan]], growing from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Top 40 standard.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===1981-2010: The band to break away===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On 1 January 1981 bassist Michio Kono, and the members of the original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line-up emerged. Niji Fukune and his [[Head poet|Head]] band (now</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guitarist) Kazuya Kouda left the band in the hands of the band at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May 28, 1981, benefit season of [[Led Zeppelin]]'s Marmarin building.</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June 1987, Kono joined the band as a full-time drummer, playing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5"/>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few nights in a 4 or 5 hour stint with [[D-beat]]. Kono played through</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mid-1950s, at Shinlie, continued to play concerts with drummers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Ibis, Cor, and a few at the Leo Somu Studio in Japan. In 1987, Kono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recruited new bassist Michio Kono and drummer Ayaka Kurobe as drummer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for band. Kono played trumpet with supplement music with Saint Etienne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as a drummer. Over the next few years Kono played as drummer and would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get many alumni news invitations to the bands' ''Toys Beach'' section.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1999 he joined the [[CT-182]].</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successor was Barrie Bell on a cover of [[Jethro Tull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(band)|Jethro Tull]]'s original 1967 hit &amp;quot;Back Home&amp;quot; (last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appearance was in Jethro), with whom he shares a name.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===2010 – present: The band to split===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2006 the band split up and the remaining members reformed under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rPr lang="en" sz="1000">
                <a:solidFill>
                  <a:srgbClr val="222222"/>
                </a:solidFill>
                <a:highlight>
                  <a:srgbClr val="FFFFFF"/>
                </a:highlight>
                <a:latin typeface="Arial"/>
                <a:ea typeface="Arial"/>
                <a:cs typeface="Arial"/>
                <a:sym typeface="Arial"/>
              </a:rPr>
              <a:t>name Starmirror, with Kono in tears,</a:t>
            </a:r>
            <a:r>
              <a:rPr lang="en" sz="1000">
                <a:latin typeface="Arial"/>
                <a:ea typeface="Arial"/>
                <a:cs typeface="Arial"/>
                <a:sym typeface="Arial"/>
              </a:rPr>
              <a:t> ….</a:t>
            </a:r>
            <a:endParaRPr b="1" sz="1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r>
              <a:rPr lang="en" sz="1000">
                <a:solidFill>
                  <a:srgbClr val="38761D"/>
                </a:solidFill>
                <a:highlight>
                  <a:srgbClr val="FFFFFF"/>
                </a:highlight>
                <a:latin typeface="Arial"/>
                <a:ea typeface="Arial"/>
                <a:cs typeface="Arial"/>
                <a:sym typeface="Arial"/>
              </a:rPr>
              <a:t>''''The Transformer''''' </a:t>
            </a:r>
            <a:r>
              <a:rPr lang="en" sz="1000">
                <a:solidFill>
                  <a:srgbClr val="222222"/>
                </a:solidFill>
                <a:highlight>
                  <a:srgbClr val="FFFFFF"/>
                </a:highlight>
                <a:latin typeface="Arial"/>
                <a:ea typeface="Arial"/>
                <a:cs typeface="Arial"/>
                <a:sym typeface="Arial"/>
              </a:rPr>
              <a:t>is a [[book]] by British [[illuminatist]]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[[Herman Muirhead]], set in a post-apocalyptic world that border on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mysterious alien known as the &amp;quot;Transformer Planet&amp;quot; which 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trademark to save Earth. The book is about 25 years old, and it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contains forty-one different demographic models of the human race, 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the cases of two fictional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''groups'',&amp;amp;nbsp;''[[Robtobeau]]''&amp;amp;nbsp;&amp;quot;Richard&amp;quot;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&amp;quot;The Transformers Planet&amp;quot;.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Summary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benefits on the [[3-D film|3-D film]], taking his one-third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the world's pure &amp;quot;answer&amp;quot; and gas age from 30 to 70</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within its confines.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covers the world of the world of [[Area 51|Binoculars]] from</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around the worlds of Earth. It is judged by the ability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[[telepathy|telepaths]] and [[television]], and provides color, line,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9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 make the book up and document the recoverable quantum states of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in order to inspire a generation that fantasy producing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tele-recording-offering machine is ideal. To make portions of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home, he recreates the rostrum obstacle-oriented framework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Minou.&amp;lt;ref&amp;gt;http://www.rewunting.net/voir/BestatNew/2007/press/Story.html)&amp;lt;/ref&amp;gt;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''The Transformer''==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was the first on a [[Random Access Album|re-issue]] since its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original version of ''[[Robtobeau]]'', despite the band naming itself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 &amp;quot;Transformer Planet&amp;quot; in the book.&amp;lt;ref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name=prweb-the-1985&amp;gt;{{cite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web|url=http://www.prnewswire.co.uk/cgi/news/release?id=9010884|title=''The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Transformer''|publisher=www.prnewswire.co.uk|date=|accessdate=2012-04-25}}&amp;lt;/ref&amp;gt;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Today, &amp;quot;[[The Transformers Planet]]&amp;quot; is played entirely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open-ended, there are more than just the four previously separate only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bands. A number of its groups will live on one abandoned volcano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North America,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===Conceptual ''The Transformer'' universe===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Principals a setting-man named “The Supercongo Planet,” who is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naturalistic device transferring voice and humour from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 Planet,'' whose two vice-maks appear often in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existence, and what the project in general are trying to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highlight many societal institutions. Because of the way that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corporation has made it, loneliness, confidence, research and renting</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out these universes are difficult to organise without the bands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creating their own universe. The scientist is none other than a singer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musician. Power plants are not only problematic, but if they want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programmed them to create and perform the world's first Broadcast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itself once the universe started, but deliberately Acta Biological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Station, db.us and BB on ''The Transformer Planet'', ''The Transformer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Planet'', aren't other things Scheduled for.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:&amp;lt;blockquote&amp;gt;A man called Dick Latanii Bartow, known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greatest radio dot Wonderland administrator at influential arrangers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a craze over the complex World of Biological Predacial Engineer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Rodel bringing Earth into a 'sortjob' with fans. During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'Socpurportedly Human', Conspiracy was being released to the world 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Baron Maadia on planet Nature. A world-renowned scientist named Julia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Samur is able to cosmouncish society and run for it - except us who 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 and he is before talking this entire T100 before Cell physiologist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Cygnets. Also, the hypnotic Mr. Mattei arrived, so it is Mischief who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over-manages for himself - but a rising duplicate of Phil Rideout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makes it almost affable.  There is plenty of people at work to make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use of it and animal allies out of politics. But Someday in 1964, when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 were around, we were steadfast against the one man's machine and 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did an amazing job at the toe of the mysterious...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Mr. Suki who is an engineering desk lecturer at the University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0"/>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Images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Image Transformer</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Image Generation</a:t>
            </a:r>
            <a:endParaRPr>
              <a:latin typeface="Helvetica Neue Light"/>
              <a:ea typeface="Helvetica Neue Light"/>
              <a:cs typeface="Helvetica Neue Light"/>
              <a:sym typeface="Helvetica Neue Light"/>
            </a:endParaRPr>
          </a:p>
        </p:txBody>
      </p:sp>
      <p:pic>
        <p:nvPicPr>
          <p:cNvPr id="692" name="Google Shape;692;p101"/>
          <p:cNvPicPr preferRelativeResize="0"/>
          <p:nvPr/>
        </p:nvPicPr>
        <p:blipFill>
          <a:blip r:embed="rId3">
            <a:alphaModFix/>
          </a:blip>
          <a:stretch>
            <a:fillRect/>
          </a:stretch>
        </p:blipFill>
        <p:spPr>
          <a:xfrm>
            <a:off x="311700" y="1381675"/>
            <a:ext cx="4914900" cy="3238500"/>
          </a:xfrm>
          <a:prstGeom prst="rect">
            <a:avLst/>
          </a:prstGeom>
          <a:noFill/>
          <a:ln>
            <a:noFill/>
          </a:ln>
        </p:spPr>
      </p:pic>
      <p:graphicFrame>
        <p:nvGraphicFramePr>
          <p:cNvPr id="693" name="Google Shape;693;p101"/>
          <p:cNvGraphicFramePr/>
          <p:nvPr/>
        </p:nvGraphicFramePr>
        <p:xfrm>
          <a:off x="5348275" y="1534075"/>
          <a:ext cx="3000000" cy="3000000"/>
        </p:xfrm>
        <a:graphic>
          <a:graphicData uri="http://schemas.openxmlformats.org/drawingml/2006/table">
            <a:tbl>
              <a:tblPr>
                <a:noFill/>
                <a:tableStyleId>{9BE8F9D7-2A08-4074-8D61-B6B410246870}</a:tableStyleId>
              </a:tblPr>
              <a:tblGrid>
                <a:gridCol w="1926225"/>
                <a:gridCol w="1778725"/>
              </a:tblGrid>
              <a:tr h="640500">
                <a:tc>
                  <a:txBody>
                    <a:bodyPr/>
                    <a:lstStyle/>
                    <a:p>
                      <a:pPr indent="0" lvl="0" marL="0" rtl="0" algn="ctr">
                        <a:spcBef>
                          <a:spcPts val="0"/>
                        </a:spcBef>
                        <a:spcAft>
                          <a:spcPts val="0"/>
                        </a:spcAft>
                        <a:buNone/>
                      </a:pPr>
                      <a:r>
                        <a:rPr lang="en"/>
                        <a:t>Model Type</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unrecognized</a:t>
                      </a:r>
                      <a:endParaRPr/>
                    </a:p>
                    <a:p>
                      <a:pPr indent="0" lvl="0" marL="0" rtl="0" algn="ctr">
                        <a:spcBef>
                          <a:spcPts val="0"/>
                        </a:spcBef>
                        <a:spcAft>
                          <a:spcPts val="0"/>
                        </a:spcAft>
                        <a:buNone/>
                      </a:pPr>
                      <a:r>
                        <a:rPr lang="en"/>
                        <a:t>(max = 50%)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426400">
                <a:tc>
                  <a:txBody>
                    <a:bodyPr/>
                    <a:lstStyle/>
                    <a:p>
                      <a:pPr indent="0" lvl="0" marL="0" rtl="0" algn="ctr">
                        <a:spcBef>
                          <a:spcPts val="0"/>
                        </a:spcBef>
                        <a:spcAft>
                          <a:spcPts val="0"/>
                        </a:spcAft>
                        <a:buNone/>
                      </a:pPr>
                      <a:r>
                        <a:rPr lang="en"/>
                        <a:t>ResNet</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t>4.0%</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lstStyle/>
                    <a:p>
                      <a:pPr indent="0" lvl="0" marL="0" rtl="0" algn="ctr">
                        <a:spcBef>
                          <a:spcPts val="0"/>
                        </a:spcBef>
                        <a:spcAft>
                          <a:spcPts val="0"/>
                        </a:spcAft>
                        <a:buNone/>
                      </a:pPr>
                      <a:r>
                        <a:rPr lang="en"/>
                        <a:t>Superresolution GAN</a:t>
                      </a:r>
                      <a:endParaRPr/>
                    </a:p>
                    <a:p>
                      <a:pPr indent="0" lvl="0" marL="0" rtl="0" algn="ctr">
                        <a:spcBef>
                          <a:spcPts val="0"/>
                        </a:spcBef>
                        <a:spcAft>
                          <a:spcPts val="0"/>
                        </a:spcAft>
                        <a:buNone/>
                      </a:pPr>
                      <a:r>
                        <a:rPr lang="en"/>
                        <a:t>(Garcia’16)</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t>8.5%</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lstStyle/>
                    <a:p>
                      <a:pPr indent="0" lvl="0" marL="0" rtl="0" algn="ctr">
                        <a:spcBef>
                          <a:spcPts val="0"/>
                        </a:spcBef>
                        <a:spcAft>
                          <a:spcPts val="0"/>
                        </a:spcAft>
                        <a:buNone/>
                      </a:pPr>
                      <a:r>
                        <a:rPr lang="en"/>
                        <a:t>PixelRecursive</a:t>
                      </a:r>
                      <a:endParaRPr/>
                    </a:p>
                    <a:p>
                      <a:pPr indent="0" lvl="0" marL="0" rtl="0" algn="ctr">
                        <a:spcBef>
                          <a:spcPts val="0"/>
                        </a:spcBef>
                        <a:spcAft>
                          <a:spcPts val="0"/>
                        </a:spcAft>
                        <a:buNone/>
                      </a:pPr>
                      <a:r>
                        <a:rPr lang="en"/>
                        <a:t>(Dahl et al., 2017)</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11%</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647700">
                <a:tc>
                  <a:txBody>
                    <a:bodyPr/>
                    <a:lstStyle/>
                    <a:p>
                      <a:pPr indent="0" lvl="0" marL="0" rtl="0" algn="ctr">
                        <a:spcBef>
                          <a:spcPts val="0"/>
                        </a:spcBef>
                        <a:spcAft>
                          <a:spcPts val="0"/>
                        </a:spcAft>
                        <a:buNone/>
                      </a:pPr>
                      <a:r>
                        <a:rPr lang="en"/>
                        <a:t>Image Transformer</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t>36.9%</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 deep learning solve these tasks</a:t>
            </a:r>
            <a:r>
              <a:rPr lang="en"/>
              <a:t>?</a:t>
            </a:r>
            <a:endParaRPr/>
          </a:p>
        </p:txBody>
      </p:sp>
      <p:sp>
        <p:nvSpPr>
          <p:cNvPr id="217" name="Google Shape;217;p57"/>
          <p:cNvSpPr txBox="1"/>
          <p:nvPr/>
        </p:nvSpPr>
        <p:spPr>
          <a:xfrm>
            <a:off x="427300" y="1799800"/>
            <a:ext cx="8296500" cy="279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Inputs and outputs have variable size, how can neural networks handle it?</a:t>
            </a:r>
            <a:endParaRPr sz="1800"/>
          </a:p>
          <a:p>
            <a:pPr indent="-342900" lvl="0" marL="457200" rtl="0" algn="l">
              <a:lnSpc>
                <a:spcPct val="115000"/>
              </a:lnSpc>
              <a:spcBef>
                <a:spcPts val="0"/>
              </a:spcBef>
              <a:spcAft>
                <a:spcPts val="0"/>
              </a:spcAft>
              <a:buSzPts val="1800"/>
              <a:buChar char="●"/>
            </a:pPr>
            <a:r>
              <a:rPr lang="en" sz="1800">
                <a:solidFill>
                  <a:schemeClr val="accent2"/>
                </a:solidFill>
              </a:rPr>
              <a:t>Recurrent Neural Networks</a:t>
            </a:r>
            <a:r>
              <a:rPr lang="en" sz="1800"/>
              <a:t> can do it, but how do we train them?</a:t>
            </a:r>
            <a:endParaRPr sz="1800"/>
          </a:p>
          <a:p>
            <a:pPr indent="-342900" lvl="0" marL="457200" rtl="0" algn="l">
              <a:lnSpc>
                <a:spcPct val="115000"/>
              </a:lnSpc>
              <a:spcBef>
                <a:spcPts val="0"/>
              </a:spcBef>
              <a:spcAft>
                <a:spcPts val="0"/>
              </a:spcAft>
              <a:buSzPts val="1800"/>
              <a:buChar char="●"/>
            </a:pPr>
            <a:r>
              <a:rPr lang="en" sz="1800">
                <a:solidFill>
                  <a:schemeClr val="accent2"/>
                </a:solidFill>
              </a:rPr>
              <a:t>Long Short-Term Memory</a:t>
            </a:r>
            <a:r>
              <a:rPr lang="en" sz="1800"/>
              <a:t> </a:t>
            </a:r>
            <a:r>
              <a:rPr lang="en" sz="1800">
                <a:solidFill>
                  <a:schemeClr val="dk1"/>
                </a:solidFill>
              </a:rPr>
              <a:t>[Hochreiter et al., 1997]</a:t>
            </a:r>
            <a:r>
              <a:rPr lang="en" sz="1800"/>
              <a:t>, but how to compose it?</a:t>
            </a:r>
            <a:endParaRPr sz="1800"/>
          </a:p>
          <a:p>
            <a:pPr indent="-342900" lvl="0" marL="457200" rtl="0" algn="l">
              <a:lnSpc>
                <a:spcPct val="115000"/>
              </a:lnSpc>
              <a:spcBef>
                <a:spcPts val="0"/>
              </a:spcBef>
              <a:spcAft>
                <a:spcPts val="0"/>
              </a:spcAft>
              <a:buSzPts val="1800"/>
              <a:buChar char="●"/>
            </a:pPr>
            <a:r>
              <a:rPr lang="en" sz="1800">
                <a:solidFill>
                  <a:schemeClr val="accent2"/>
                </a:solidFill>
              </a:rPr>
              <a:t>Encoder-Decoder</a:t>
            </a:r>
            <a:r>
              <a:rPr lang="en" sz="1800"/>
              <a:t> (sequence-to-sequence) architectures</a:t>
            </a:r>
            <a:endParaRPr sz="1800"/>
          </a:p>
          <a:p>
            <a:pPr indent="0" lvl="0" marL="457200" rtl="0" algn="l">
              <a:lnSpc>
                <a:spcPct val="115000"/>
              </a:lnSpc>
              <a:spcBef>
                <a:spcPts val="0"/>
              </a:spcBef>
              <a:spcAft>
                <a:spcPts val="0"/>
              </a:spcAft>
              <a:buNone/>
            </a:pPr>
            <a:r>
              <a:rPr lang="en" sz="1800">
                <a:solidFill>
                  <a:schemeClr val="dk1"/>
                </a:solidFill>
              </a:rPr>
              <a:t>[Sutskever et al., 2014; Bahdanau et al., 2014; Cho et al., 2014]</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218" name="Google Shape;218;p57"/>
          <p:cNvGrpSpPr/>
          <p:nvPr/>
        </p:nvGrpSpPr>
        <p:grpSpPr>
          <a:xfrm>
            <a:off x="1039050" y="3534700"/>
            <a:ext cx="7087801" cy="1565025"/>
            <a:chOff x="1410025" y="3629075"/>
            <a:chExt cx="7087801" cy="1565025"/>
          </a:xfrm>
        </p:grpSpPr>
        <p:pic>
          <p:nvPicPr>
            <p:cNvPr id="219" name="Google Shape;219;p57"/>
            <p:cNvPicPr preferRelativeResize="0"/>
            <p:nvPr/>
          </p:nvPicPr>
          <p:blipFill>
            <a:blip r:embed="rId3">
              <a:alphaModFix/>
            </a:blip>
            <a:stretch>
              <a:fillRect/>
            </a:stretch>
          </p:blipFill>
          <p:spPr>
            <a:xfrm>
              <a:off x="1410025" y="3629075"/>
              <a:ext cx="7087801" cy="1565025"/>
            </a:xfrm>
            <a:prstGeom prst="rect">
              <a:avLst/>
            </a:prstGeom>
            <a:noFill/>
            <a:ln>
              <a:noFill/>
            </a:ln>
          </p:spPr>
        </p:pic>
        <p:cxnSp>
          <p:nvCxnSpPr>
            <p:cNvPr id="220" name="Google Shape;220;p57"/>
            <p:cNvCxnSpPr/>
            <p:nvPr/>
          </p:nvCxnSpPr>
          <p:spPr>
            <a:xfrm>
              <a:off x="4043025" y="3943050"/>
              <a:ext cx="0" cy="1006200"/>
            </a:xfrm>
            <a:prstGeom prst="straightConnector1">
              <a:avLst/>
            </a:prstGeom>
            <a:noFill/>
            <a:ln cap="flat" cmpd="sng" w="38100">
              <a:solidFill>
                <a:schemeClr val="dk1"/>
              </a:solidFill>
              <a:prstDash val="dash"/>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How about GANs?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i="1" lang="en" sz="1800">
                <a:latin typeface="Helvetica Neue Light"/>
                <a:ea typeface="Helvetica Neue Light"/>
                <a:cs typeface="Helvetica Neue Light"/>
                <a:sym typeface="Helvetica Neue Light"/>
              </a:rPr>
              <a:t>(</a:t>
            </a:r>
            <a:r>
              <a:rPr i="1" lang="en" sz="1800">
                <a:latin typeface="Helvetica Neue"/>
                <a:ea typeface="Helvetica Neue"/>
                <a:cs typeface="Helvetica Neue"/>
                <a:sym typeface="Helvetica Neue"/>
              </a:rPr>
              <a:t>Are GANs Created Equal? A Large-Scale Study)</a:t>
            </a:r>
            <a:endParaRPr i="1" sz="1800">
              <a:latin typeface="Helvetica Neue Light"/>
              <a:ea typeface="Helvetica Neue Light"/>
              <a:cs typeface="Helvetica Neue Light"/>
              <a:sym typeface="Helvetica Neue Light"/>
            </a:endParaRPr>
          </a:p>
        </p:txBody>
      </p:sp>
      <p:pic>
        <p:nvPicPr>
          <p:cNvPr id="699" name="Google Shape;699;p102"/>
          <p:cNvPicPr preferRelativeResize="0"/>
          <p:nvPr/>
        </p:nvPicPr>
        <p:blipFill>
          <a:blip r:embed="rId3">
            <a:alphaModFix/>
          </a:blip>
          <a:stretch>
            <a:fillRect/>
          </a:stretch>
        </p:blipFill>
        <p:spPr>
          <a:xfrm>
            <a:off x="2291625" y="1257300"/>
            <a:ext cx="6467475" cy="2000250"/>
          </a:xfrm>
          <a:prstGeom prst="rect">
            <a:avLst/>
          </a:prstGeom>
          <a:noFill/>
          <a:ln>
            <a:noFill/>
          </a:ln>
        </p:spPr>
      </p:pic>
      <p:sp>
        <p:nvSpPr>
          <p:cNvPr id="700" name="Google Shape;700;p102"/>
          <p:cNvSpPr txBox="1"/>
          <p:nvPr/>
        </p:nvSpPr>
        <p:spPr>
          <a:xfrm>
            <a:off x="402350" y="1629550"/>
            <a:ext cx="17904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 1: Variance</a:t>
            </a:r>
            <a:endParaRPr/>
          </a:p>
        </p:txBody>
      </p:sp>
      <p:pic>
        <p:nvPicPr>
          <p:cNvPr id="701" name="Google Shape;701;p102"/>
          <p:cNvPicPr preferRelativeResize="0"/>
          <p:nvPr/>
        </p:nvPicPr>
        <p:blipFill>
          <a:blip r:embed="rId4">
            <a:alphaModFix/>
          </a:blip>
          <a:stretch>
            <a:fillRect/>
          </a:stretch>
        </p:blipFill>
        <p:spPr>
          <a:xfrm>
            <a:off x="5111050" y="3456900"/>
            <a:ext cx="3067050" cy="1200150"/>
          </a:xfrm>
          <a:prstGeom prst="rect">
            <a:avLst/>
          </a:prstGeom>
          <a:noFill/>
          <a:ln>
            <a:noFill/>
          </a:ln>
        </p:spPr>
      </p:pic>
      <p:sp>
        <p:nvSpPr>
          <p:cNvPr id="702" name="Google Shape;702;p102"/>
          <p:cNvSpPr txBox="1"/>
          <p:nvPr/>
        </p:nvSpPr>
        <p:spPr>
          <a:xfrm>
            <a:off x="402350" y="3686950"/>
            <a:ext cx="38292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 2: Even best models are not great: </a:t>
            </a:r>
            <a:endParaRPr/>
          </a:p>
        </p:txBody>
      </p:sp>
      <p:sp>
        <p:nvSpPr>
          <p:cNvPr id="703" name="Google Shape;703;p102"/>
          <p:cNvSpPr txBox="1"/>
          <p:nvPr/>
        </p:nvSpPr>
        <p:spPr>
          <a:xfrm>
            <a:off x="5249900" y="4633850"/>
            <a:ext cx="21663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Transformer: </a:t>
            </a:r>
            <a:r>
              <a:rPr lang="en">
                <a:solidFill>
                  <a:srgbClr val="38761D"/>
                </a:solidFill>
              </a:rPr>
              <a:t>36.6</a:t>
            </a:r>
            <a:endParaRPr>
              <a:solidFill>
                <a:srgbClr val="38761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0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Multiple Modalities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One Model to Learn Them All</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Multiple Modalities: MultiModel</a:t>
            </a:r>
            <a:endParaRPr>
              <a:latin typeface="Helvetica Neue Light"/>
              <a:ea typeface="Helvetica Neue Light"/>
              <a:cs typeface="Helvetica Neue Light"/>
              <a:sym typeface="Helvetica Neue Light"/>
            </a:endParaRPr>
          </a:p>
        </p:txBody>
      </p:sp>
      <p:pic>
        <p:nvPicPr>
          <p:cNvPr descr="image1.png" id="714" name="Google Shape;714;p104"/>
          <p:cNvPicPr preferRelativeResize="0"/>
          <p:nvPr/>
        </p:nvPicPr>
        <p:blipFill>
          <a:blip r:embed="rId3">
            <a:alphaModFix/>
          </a:blip>
          <a:stretch>
            <a:fillRect/>
          </a:stretch>
        </p:blipFill>
        <p:spPr>
          <a:xfrm>
            <a:off x="1167775" y="1082800"/>
            <a:ext cx="6331952" cy="3993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5"/>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a:t>
            </a:r>
            <a:endParaRPr sz="2800"/>
          </a:p>
        </p:txBody>
      </p:sp>
      <p:sp>
        <p:nvSpPr>
          <p:cNvPr id="720" name="Google Shape;720;p105"/>
          <p:cNvSpPr txBox="1"/>
          <p:nvPr>
            <p:ph idx="1" type="body"/>
          </p:nvPr>
        </p:nvSpPr>
        <p:spPr>
          <a:xfrm>
            <a:off x="669725" y="1372950"/>
            <a:ext cx="8028000" cy="29301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00000"/>
              </a:lnSpc>
              <a:spcBef>
                <a:spcPts val="2700"/>
              </a:spcBef>
              <a:spcAft>
                <a:spcPts val="0"/>
              </a:spcAft>
              <a:buSzPts val="1700"/>
              <a:buChar char="•"/>
            </a:pPr>
            <a:r>
              <a:rPr lang="en"/>
              <a:t>Trained on 8 tasks (4 WMT, ImageNet, COCO, WSJ, PTB)</a:t>
            </a:r>
            <a:endParaRPr/>
          </a:p>
          <a:p>
            <a:pPr indent="-336550" lvl="0" marL="457200" marR="0" rtl="0" algn="l">
              <a:lnSpc>
                <a:spcPct val="100000"/>
              </a:lnSpc>
              <a:spcBef>
                <a:spcPts val="0"/>
              </a:spcBef>
              <a:spcAft>
                <a:spcPts val="0"/>
              </a:spcAft>
              <a:buSzPts val="1700"/>
              <a:buChar char="•"/>
            </a:pPr>
            <a:r>
              <a:rPr lang="en"/>
              <a:t>Images still like convolutions (pure attention doesn’t work)</a:t>
            </a:r>
            <a:endParaRPr/>
          </a:p>
          <a:p>
            <a:pPr indent="-336550" lvl="0" marL="457200" marR="0" rtl="0" algn="l">
              <a:lnSpc>
                <a:spcPct val="100000"/>
              </a:lnSpc>
              <a:spcBef>
                <a:spcPts val="0"/>
              </a:spcBef>
              <a:spcAft>
                <a:spcPts val="0"/>
              </a:spcAft>
              <a:buSzPts val="1700"/>
              <a:buChar char="•"/>
            </a:pPr>
            <a:r>
              <a:rPr lang="en"/>
              <a:t>Modalities: down-stride and up-stride images, embed text</a:t>
            </a:r>
            <a:endParaRPr/>
          </a:p>
          <a:p>
            <a:pPr indent="-336550" lvl="0" marL="457200" marR="0" rtl="0" algn="l">
              <a:lnSpc>
                <a:spcPct val="100000"/>
              </a:lnSpc>
              <a:spcBef>
                <a:spcPts val="0"/>
              </a:spcBef>
              <a:spcAft>
                <a:spcPts val="0"/>
              </a:spcAft>
              <a:buSzPts val="1700"/>
              <a:buChar char="•"/>
            </a:pPr>
            <a:r>
              <a:rPr lang="en"/>
              <a:t>Architecture: convolutional encoder, transformer decoder</a:t>
            </a:r>
            <a:endParaRPr/>
          </a:p>
          <a:p>
            <a:pPr indent="-336550" lvl="1" marL="914400" marR="0" rtl="0" algn="l">
              <a:lnSpc>
                <a:spcPct val="100000"/>
              </a:lnSpc>
              <a:spcBef>
                <a:spcPts val="0"/>
              </a:spcBef>
              <a:spcAft>
                <a:spcPts val="0"/>
              </a:spcAft>
              <a:buSzPts val="1700"/>
              <a:buChar char="•"/>
            </a:pPr>
            <a:r>
              <a:rPr lang="en"/>
              <a:t>Convolution FF improves attention on many large tasks</a:t>
            </a:r>
            <a:endParaRPr/>
          </a:p>
          <a:p>
            <a:pPr indent="-336550" lvl="0" marL="457200" marR="0" rtl="0" algn="l">
              <a:lnSpc>
                <a:spcPct val="100000"/>
              </a:lnSpc>
              <a:spcBef>
                <a:spcPts val="0"/>
              </a:spcBef>
              <a:spcAft>
                <a:spcPts val="0"/>
              </a:spcAft>
              <a:buSzPts val="1700"/>
              <a:buChar char="•"/>
            </a:pPr>
            <a:r>
              <a:rPr lang="en"/>
              <a:t>Capacity: use Mixture-of-Experts as feed-forward layers</a:t>
            </a:r>
            <a:endParaRPr/>
          </a:p>
          <a:p>
            <a:pPr indent="0" lvl="0" marL="0" marR="0" rtl="0" algn="l">
              <a:lnSpc>
                <a:spcPct val="100000"/>
              </a:lnSpc>
              <a:spcBef>
                <a:spcPts val="2700"/>
              </a:spcBef>
              <a:spcAft>
                <a:spcPts val="0"/>
              </a:spcAft>
              <a:buNone/>
            </a:pPr>
            <a:r>
              <a:rPr lang="en"/>
              <a:t>How comes ImageNet improves PTB results?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 4 WMT, ImageNet, COCO, WSJ, PTB</a:t>
            </a:r>
            <a:endParaRPr sz="2800"/>
          </a:p>
        </p:txBody>
      </p:sp>
      <p:pic>
        <p:nvPicPr>
          <p:cNvPr descr="image2.png" id="726" name="Google Shape;726;p106"/>
          <p:cNvPicPr preferRelativeResize="0"/>
          <p:nvPr/>
        </p:nvPicPr>
        <p:blipFill>
          <a:blip r:embed="rId3">
            <a:alphaModFix/>
          </a:blip>
          <a:stretch>
            <a:fillRect/>
          </a:stretch>
        </p:blipFill>
        <p:spPr>
          <a:xfrm>
            <a:off x="669725" y="1512224"/>
            <a:ext cx="7503876" cy="311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0" name="Shape 730"/>
        <p:cNvGrpSpPr/>
        <p:nvPr/>
      </p:nvGrpSpPr>
      <p:grpSpPr>
        <a:xfrm>
          <a:off x="0" y="0"/>
          <a:ext cx="0" cy="0"/>
          <a:chOff x="0" y="0"/>
          <a:chExt cx="0" cy="0"/>
        </a:xfrm>
      </p:grpSpPr>
      <p:pic>
        <p:nvPicPr>
          <p:cNvPr id="731" name="Google Shape;731;p107"/>
          <p:cNvPicPr preferRelativeResize="0"/>
          <p:nvPr/>
        </p:nvPicPr>
        <p:blipFill rotWithShape="1">
          <a:blip r:embed="rId3">
            <a:alphaModFix/>
          </a:blip>
          <a:srcRect b="0" l="12190" r="10115" t="0"/>
          <a:stretch/>
        </p:blipFill>
        <p:spPr>
          <a:xfrm>
            <a:off x="0" y="0"/>
            <a:ext cx="9144004" cy="5143501"/>
          </a:xfrm>
          <a:prstGeom prst="rect">
            <a:avLst/>
          </a:prstGeom>
          <a:noFill/>
          <a:ln>
            <a:noFill/>
          </a:ln>
        </p:spPr>
      </p:pic>
      <p:sp>
        <p:nvSpPr>
          <p:cNvPr id="732" name="Google Shape;732;p107"/>
          <p:cNvSpPr txBox="1"/>
          <p:nvPr>
            <p:ph idx="4294967295" type="title"/>
          </p:nvPr>
        </p:nvSpPr>
        <p:spPr>
          <a:xfrm>
            <a:off x="626456" y="2521134"/>
            <a:ext cx="7645800" cy="201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863"/>
              </a:buClr>
              <a:buFont typeface="Roboto"/>
              <a:buNone/>
            </a:pPr>
            <a:r>
              <a:rPr lang="en" sz="4500">
                <a:solidFill>
                  <a:srgbClr val="FFFFFF"/>
                </a:solidFill>
                <a:latin typeface="Roboto"/>
                <a:ea typeface="Roboto"/>
                <a:cs typeface="Roboto"/>
                <a:sym typeface="Roboto"/>
              </a:rPr>
              <a:t>Tensor2Tensor</a:t>
            </a:r>
            <a:endParaRPr>
              <a:solidFill>
                <a:srgbClr val="FFFFFF"/>
              </a:solidFill>
            </a:endParaRPr>
          </a:p>
          <a:p>
            <a:pPr indent="0" lvl="0" marL="0" marR="0" rtl="0" algn="l">
              <a:lnSpc>
                <a:spcPct val="150000"/>
              </a:lnSpc>
              <a:spcBef>
                <a:spcPts val="400"/>
              </a:spcBef>
              <a:spcAft>
                <a:spcPts val="0"/>
              </a:spcAft>
              <a:buClr>
                <a:srgbClr val="445863"/>
              </a:buClr>
              <a:buFont typeface="Roboto"/>
              <a:buNone/>
            </a:pPr>
            <a:r>
              <a:t/>
            </a:r>
            <a:endParaRPr>
              <a:solidFill>
                <a:srgbClr val="FFFFFF"/>
              </a:solidFill>
            </a:endParaRPr>
          </a:p>
          <a:p>
            <a:pPr indent="0" lvl="0" marL="0" marR="0" rtl="0" algn="l">
              <a:lnSpc>
                <a:spcPct val="100000"/>
              </a:lnSpc>
              <a:spcBef>
                <a:spcPts val="400"/>
              </a:spcBef>
              <a:spcAft>
                <a:spcPts val="0"/>
              </a:spcAft>
              <a:buClr>
                <a:srgbClr val="000000"/>
              </a:buClr>
              <a:buFont typeface="Arial"/>
              <a:buNone/>
            </a:pPr>
            <a:r>
              <a:t/>
            </a:r>
            <a:endParaRPr b="0" i="0" sz="3800" u="none" cap="none" strike="noStrike">
              <a:solidFill>
                <a:srgbClr val="FFFFFF"/>
              </a:solidFill>
              <a:latin typeface="Roboto"/>
              <a:ea typeface="Roboto"/>
              <a:cs typeface="Roboto"/>
              <a:sym typeface="Roboto"/>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36" name="Shape 736"/>
        <p:cNvGrpSpPr/>
        <p:nvPr/>
      </p:nvGrpSpPr>
      <p:grpSpPr>
        <a:xfrm>
          <a:off x="0" y="0"/>
          <a:ext cx="0" cy="0"/>
          <a:chOff x="0" y="0"/>
          <a:chExt cx="0" cy="0"/>
        </a:xfrm>
      </p:grpSpPr>
      <p:sp>
        <p:nvSpPr>
          <p:cNvPr id="737" name="Google Shape;737;p108"/>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a:t>
            </a:r>
            <a:endParaRPr sz="4500">
              <a:solidFill>
                <a:srgbClr val="445863"/>
              </a:solidFill>
              <a:latin typeface="Roboto"/>
              <a:ea typeface="Roboto"/>
              <a:cs typeface="Roboto"/>
              <a:sym typeface="Roboto"/>
            </a:endParaRPr>
          </a:p>
          <a:p>
            <a:pPr indent="0" lvl="0" marL="0" rtl="0" algn="l">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400"/>
              <a:buFont typeface="Arial"/>
              <a:buNone/>
            </a:pPr>
            <a:r>
              <a:rPr lang="en" sz="2300" u="sng">
                <a:solidFill>
                  <a:srgbClr val="F6911E"/>
                </a:solidFill>
                <a:latin typeface="Roboto"/>
                <a:ea typeface="Roboto"/>
                <a:cs typeface="Roboto"/>
                <a:sym typeface="Roboto"/>
                <a:hlinkClick r:id="rId3"/>
              </a:rPr>
              <a:t>Tensor2Tensor</a:t>
            </a:r>
            <a:r>
              <a:rPr lang="en" sz="2300">
                <a:solidFill>
                  <a:srgbClr val="445863"/>
                </a:solidFill>
                <a:latin typeface="Roboto"/>
                <a:ea typeface="Roboto"/>
                <a:cs typeface="Roboto"/>
                <a:sym typeface="Roboto"/>
              </a:rPr>
              <a:t> (T2T) is a library of deep learning models and datasets designed to </a:t>
            </a:r>
            <a:r>
              <a:rPr lang="en" sz="2300">
                <a:solidFill>
                  <a:srgbClr val="445863"/>
                </a:solidFill>
                <a:latin typeface="Roboto"/>
                <a:ea typeface="Roboto"/>
                <a:cs typeface="Roboto"/>
                <a:sym typeface="Roboto"/>
              </a:rPr>
              <a:t>make deep learning more accessible</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4"/>
              </a:rPr>
              <a:t>accelerate ML research</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4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Datasets</a:t>
            </a:r>
            <a:r>
              <a:rPr lang="en" sz="2300">
                <a:solidFill>
                  <a:srgbClr val="445863"/>
                </a:solidFill>
                <a:latin typeface="Roboto"/>
                <a:ea typeface="Roboto"/>
                <a:cs typeface="Roboto"/>
                <a:sym typeface="Roboto"/>
              </a:rPr>
              <a:t>: ImageNet, CIFAR, MNIST, Coco, WMT,  LM1B, ...</a:t>
            </a:r>
            <a:endParaRPr sz="2300">
              <a:solidFill>
                <a:srgbClr val="445863"/>
              </a:solidFill>
              <a:latin typeface="Roboto"/>
              <a:ea typeface="Roboto"/>
              <a:cs typeface="Roboto"/>
              <a:sym typeface="Roboto"/>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Models</a:t>
            </a:r>
            <a:r>
              <a:rPr lang="en" sz="2300">
                <a:solidFill>
                  <a:srgbClr val="445863"/>
                </a:solidFill>
                <a:latin typeface="Roboto"/>
                <a:ea typeface="Roboto"/>
                <a:cs typeface="Roboto"/>
                <a:sym typeface="Roboto"/>
              </a:rPr>
              <a:t>: ResNet, RevNet, ShakeShake, Xception, SliceNet, Transformer, ByteNet, Neural GPU, LSTM, ...</a:t>
            </a:r>
            <a:endParaRPr sz="2300">
              <a:solidFill>
                <a:srgbClr val="445863"/>
              </a:solidFill>
              <a:latin typeface="Roboto"/>
              <a:ea typeface="Roboto"/>
              <a:cs typeface="Roboto"/>
              <a:sym typeface="Roboto"/>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Tools</a:t>
            </a:r>
            <a:r>
              <a:rPr lang="en" sz="2300">
                <a:solidFill>
                  <a:srgbClr val="445863"/>
                </a:solidFill>
                <a:latin typeface="Roboto"/>
                <a:ea typeface="Roboto"/>
                <a:cs typeface="Roboto"/>
                <a:sym typeface="Roboto"/>
              </a:rPr>
              <a:t>: cloud training, hyperparameter tuning, TPU,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41" name="Shape 741"/>
        <p:cNvGrpSpPr/>
        <p:nvPr/>
      </p:nvGrpSpPr>
      <p:grpSpPr>
        <a:xfrm>
          <a:off x="0" y="0"/>
          <a:ext cx="0" cy="0"/>
          <a:chOff x="0" y="0"/>
          <a:chExt cx="0" cy="0"/>
        </a:xfrm>
      </p:grpSpPr>
      <p:sp>
        <p:nvSpPr>
          <p:cNvPr id="742" name="Google Shape;742;p109"/>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Code (</a:t>
            </a:r>
            <a:r>
              <a:rPr lang="en" sz="4500" u="sng">
                <a:solidFill>
                  <a:srgbClr val="F6911E"/>
                </a:solidFill>
                <a:latin typeface="Roboto"/>
                <a:ea typeface="Roboto"/>
                <a:cs typeface="Roboto"/>
                <a:sym typeface="Roboto"/>
                <a:hlinkClick r:id="rId3"/>
              </a:rPr>
              <a:t>github</a:t>
            </a:r>
            <a:r>
              <a:rPr lang="en" sz="4500">
                <a:solidFill>
                  <a:srgbClr val="445863"/>
                </a:solidFill>
                <a:latin typeface="Roboto"/>
                <a:ea typeface="Roboto"/>
                <a:cs typeface="Roboto"/>
                <a:sym typeface="Roboto"/>
              </a:rPr>
              <a:t>)</a:t>
            </a:r>
            <a:endParaRPr sz="4500">
              <a:solidFill>
                <a:srgbClr val="445863"/>
              </a:solidFill>
              <a:latin typeface="Roboto"/>
              <a:ea typeface="Roboto"/>
              <a:cs typeface="Roboto"/>
              <a:sym typeface="Roboto"/>
            </a:endParaRPr>
          </a:p>
          <a:p>
            <a:pPr indent="0" lvl="0" marL="0" rtl="0" algn="l">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data_generators/</a:t>
            </a:r>
            <a:r>
              <a:rPr lang="en" sz="2300">
                <a:solidFill>
                  <a:srgbClr val="445863"/>
                </a:solidFill>
                <a:latin typeface="Roboto"/>
                <a:ea typeface="Roboto"/>
                <a:cs typeface="Roboto"/>
                <a:sym typeface="Roboto"/>
              </a:rPr>
              <a:t> : datasets, must subclass </a:t>
            </a:r>
            <a:r>
              <a:rPr lang="en" sz="2300" u="sng">
                <a:solidFill>
                  <a:srgbClr val="F6911E"/>
                </a:solidFill>
                <a:latin typeface="Inconsolata"/>
                <a:ea typeface="Inconsolata"/>
                <a:cs typeface="Inconsolata"/>
                <a:sym typeface="Inconsolata"/>
                <a:hlinkClick r:id="rId4"/>
              </a:rPr>
              <a:t>Problem</a:t>
            </a:r>
            <a:endParaRPr sz="2300">
              <a:solidFill>
                <a:srgbClr val="F6911E"/>
              </a:solidFill>
              <a:latin typeface="Inconsolata"/>
              <a:ea typeface="Inconsolata"/>
              <a:cs typeface="Inconsolata"/>
              <a:sym typeface="Inconsolata"/>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models/</a:t>
            </a:r>
            <a:r>
              <a:rPr lang="en" sz="2300">
                <a:solidFill>
                  <a:srgbClr val="445863"/>
                </a:solidFill>
                <a:latin typeface="Roboto"/>
                <a:ea typeface="Roboto"/>
                <a:cs typeface="Roboto"/>
                <a:sym typeface="Roboto"/>
              </a:rPr>
              <a:t> : models, must subclass </a:t>
            </a:r>
            <a:r>
              <a:rPr lang="en" sz="2300" u="sng">
                <a:solidFill>
                  <a:srgbClr val="F6911E"/>
                </a:solidFill>
                <a:latin typeface="Inconsolata"/>
                <a:ea typeface="Inconsolata"/>
                <a:cs typeface="Inconsolata"/>
                <a:sym typeface="Inconsolata"/>
                <a:hlinkClick r:id="rId5"/>
              </a:rPr>
              <a:t>T2TModel</a:t>
            </a:r>
            <a:endParaRPr sz="2300">
              <a:solidFill>
                <a:srgbClr val="F6911E"/>
              </a:solidFill>
              <a:latin typeface="Inconsolata"/>
              <a:ea typeface="Inconsolata"/>
              <a:cs typeface="Inconsolata"/>
              <a:sym typeface="Inconsolata"/>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utils/</a:t>
            </a:r>
            <a:r>
              <a:rPr lang="en" sz="2300">
                <a:solidFill>
                  <a:srgbClr val="445863"/>
                </a:solidFill>
                <a:latin typeface="Roboto"/>
                <a:ea typeface="Roboto"/>
                <a:cs typeface="Roboto"/>
                <a:sym typeface="Roboto"/>
              </a:rPr>
              <a:t> , </a:t>
            </a:r>
            <a:r>
              <a:rPr lang="en" sz="2300">
                <a:solidFill>
                  <a:srgbClr val="445863"/>
                </a:solidFill>
                <a:latin typeface="Inconsolata"/>
                <a:ea typeface="Inconsolata"/>
                <a:cs typeface="Inconsolata"/>
                <a:sym typeface="Inconsolata"/>
              </a:rPr>
              <a:t>bin/</a:t>
            </a:r>
            <a:r>
              <a:rPr lang="en" sz="2300">
                <a:solidFill>
                  <a:srgbClr val="445863"/>
                </a:solidFill>
                <a:latin typeface="Roboto"/>
                <a:ea typeface="Roboto"/>
                <a:cs typeface="Roboto"/>
                <a:sym typeface="Roboto"/>
              </a:rPr>
              <a:t> , etc. : utilities, binaries, cloud helpers,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--generate_data --data_dir=~/t2t_data --output_dir=~/t2t_train/mnist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--problems=image_mnist --model=shake_shake --hparams_set=shake_shake_quick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--train_steps=1000 --eval_steps=100</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46" name="Shape 746"/>
        <p:cNvGrpSpPr/>
        <p:nvPr/>
      </p:nvGrpSpPr>
      <p:grpSpPr>
        <a:xfrm>
          <a:off x="0" y="0"/>
          <a:ext cx="0" cy="0"/>
          <a:chOff x="0" y="0"/>
          <a:chExt cx="0" cy="0"/>
        </a:xfrm>
      </p:grpSpPr>
      <p:sp>
        <p:nvSpPr>
          <p:cNvPr id="747" name="Google Shape;747;p110"/>
          <p:cNvSpPr/>
          <p:nvPr/>
        </p:nvSpPr>
        <p:spPr>
          <a:xfrm>
            <a:off x="767353" y="663975"/>
            <a:ext cx="7845000" cy="397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Problem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register_problem</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"wmt_ende_tokens_8k"</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WMTEnDeTokens8k</a:t>
            </a:r>
            <a:r>
              <a:rPr lang="en" sz="1500">
                <a:solidFill>
                  <a:srgbClr val="A3A3A3"/>
                </a:solidFill>
                <a:latin typeface="Inconsolata"/>
                <a:ea typeface="Inconsolata"/>
                <a:cs typeface="Inconsolata"/>
                <a:sym typeface="Inconsolata"/>
              </a:rPr>
              <a:t>(</a:t>
            </a:r>
            <a:r>
              <a:rPr lang="en" sz="1500">
                <a:solidFill>
                  <a:srgbClr val="FF8A65"/>
                </a:solidFill>
                <a:latin typeface="Inconsolata"/>
                <a:ea typeface="Inconsolata"/>
                <a:cs typeface="Inconsolata"/>
                <a:sym typeface="Inconsolata"/>
              </a:rPr>
              <a:t>WMTProblem</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57BB8A"/>
                </a:solidFill>
                <a:latin typeface="Inconsolata"/>
                <a:ea typeface="Inconsolata"/>
                <a:cs typeface="Inconsolata"/>
                <a:sym typeface="Inconsolata"/>
              </a:rPr>
              <a:t>"""Problem spec for WMT En-De translation."""</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@property</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targeted_vocab_size</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13</a:t>
            </a: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8192</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train_generator</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data_dir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tmp_dir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train</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yield</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3</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4</a:t>
            </a:r>
            <a:r>
              <a:rPr lang="en" sz="1500">
                <a:solidFill>
                  <a:srgbClr val="A3A3A3"/>
                </a:solidFill>
                <a:latin typeface="Inconsolata"/>
                <a:ea typeface="Inconsolata"/>
                <a:cs typeface="Inconsolata"/>
                <a:sym typeface="Inconsolata"/>
              </a:rPr>
              <a:t>]}</a:t>
            </a:r>
            <a:endParaRPr sz="1900"/>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51" name="Shape 751"/>
        <p:cNvGrpSpPr/>
        <p:nvPr/>
      </p:nvGrpSpPr>
      <p:grpSpPr>
        <a:xfrm>
          <a:off x="0" y="0"/>
          <a:ext cx="0" cy="0"/>
          <a:chOff x="0" y="0"/>
          <a:chExt cx="0" cy="0"/>
        </a:xfrm>
      </p:grpSpPr>
      <p:sp>
        <p:nvSpPr>
          <p:cNvPr id="752" name="Google Shape;752;p111"/>
          <p:cNvSpPr/>
          <p:nvPr/>
        </p:nvSpPr>
        <p:spPr>
          <a:xfrm>
            <a:off x="767353" y="663975"/>
            <a:ext cx="7798200" cy="397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Model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400"/>
              <a:buFont typeface="Arial"/>
              <a:buNone/>
            </a:pP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endParaRPr sz="1500">
              <a:solidFill>
                <a:srgbClr val="A3A3A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x = tf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layers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conv2d</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hidden_size, </a:t>
            </a:r>
            <a:r>
              <a:rPr lang="en" sz="1500">
                <a:solidFill>
                  <a:srgbClr val="57BB8A"/>
                </a:solidFill>
                <a:latin typeface="Inconsolata"/>
                <a:ea typeface="Inconsolata"/>
                <a:cs typeface="Inconsolata"/>
                <a:sym typeface="Inconsolata"/>
              </a:rPr>
              <a:t>"layer1"</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process more ...</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x</a:t>
            </a:r>
            <a:endParaRPr sz="1500">
              <a:solidFill>
                <a:srgbClr val="A3A3A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t/>
            </a:r>
            <a:endParaRPr sz="1500">
              <a:solidFill>
                <a:srgbClr val="F4B400"/>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register_model</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ByteNet</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t2t_model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T2TModel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body</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_hparams</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58"/>
          <p:cNvSpPr txBox="1"/>
          <p:nvPr>
            <p:ph type="title"/>
          </p:nvPr>
        </p:nvSpPr>
        <p:spPr>
          <a:xfrm>
            <a:off x="471900" y="738725"/>
            <a:ext cx="8486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Advanced sequence-to-sequence LSTM </a:t>
            </a:r>
            <a:endParaRPr/>
          </a:p>
        </p:txBody>
      </p:sp>
      <p:pic>
        <p:nvPicPr>
          <p:cNvPr id="226" name="Google Shape;226;p58"/>
          <p:cNvPicPr preferRelativeResize="0"/>
          <p:nvPr/>
        </p:nvPicPr>
        <p:blipFill>
          <a:blip r:embed="rId3">
            <a:alphaModFix/>
          </a:blip>
          <a:stretch>
            <a:fillRect/>
          </a:stretch>
        </p:blipFill>
        <p:spPr>
          <a:xfrm>
            <a:off x="1215775" y="1708725"/>
            <a:ext cx="6712476" cy="343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56" name="Shape 756"/>
        <p:cNvGrpSpPr/>
        <p:nvPr/>
      </p:nvGrpSpPr>
      <p:grpSpPr>
        <a:xfrm>
          <a:off x="0" y="0"/>
          <a:ext cx="0" cy="0"/>
          <a:chOff x="0" y="0"/>
          <a:chExt cx="0" cy="0"/>
        </a:xfrm>
      </p:grpSpPr>
      <p:sp>
        <p:nvSpPr>
          <p:cNvPr id="757" name="Google Shape;757;p112"/>
          <p:cNvSpPr/>
          <p:nvPr/>
        </p:nvSpPr>
        <p:spPr>
          <a:xfrm>
            <a:off x="640463" y="652331"/>
            <a:ext cx="76188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Applications</a:t>
            </a:r>
            <a:endParaRPr sz="4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  --generate_data --data_dir=~/t2t_data --output_dir=~/t2t_train/dir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  --problems=$P --model=$M --hparams_set=$H</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Translation</a:t>
            </a:r>
            <a:r>
              <a:rPr lang="en" sz="1500">
                <a:solidFill>
                  <a:srgbClr val="445863"/>
                </a:solidFill>
                <a:latin typeface="Roboto"/>
                <a:ea typeface="Roboto"/>
                <a:cs typeface="Roboto"/>
                <a:sym typeface="Roboto"/>
              </a:rPr>
              <a:t> (state-of-the-art both on speed and accuracy):</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$P=translate_ende_wmt32k, $M=transformer, $H=transformer_big</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Image classification</a:t>
            </a:r>
            <a:r>
              <a:rPr lang="en" sz="1500">
                <a:solidFill>
                  <a:srgbClr val="445863"/>
                </a:solidFill>
                <a:latin typeface="Roboto"/>
                <a:ea typeface="Roboto"/>
                <a:cs typeface="Roboto"/>
                <a:sym typeface="Roboto"/>
              </a:rPr>
              <a:t> (CIFAR, also ImageNet):</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$P=image_cifar10, $M=shake_shake, $H=shakeshake_big</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Summarization</a:t>
            </a:r>
            <a:r>
              <a:rPr lang="en" sz="1500">
                <a:solidFill>
                  <a:srgbClr val="445863"/>
                </a:solidFill>
                <a:latin typeface="Roboto"/>
                <a:ea typeface="Roboto"/>
                <a:cs typeface="Roboto"/>
                <a:sym typeface="Roboto"/>
              </a:rPr>
              <a:t> (CNN):</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$P=summarize_cnn_dailymail32k, $M=transformer, $H=transformer_prepend</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Speech recognition</a:t>
            </a:r>
            <a:r>
              <a:rPr lang="en" sz="1500">
                <a:solidFill>
                  <a:srgbClr val="445863"/>
                </a:solidFill>
                <a:latin typeface="Roboto"/>
                <a:ea typeface="Roboto"/>
                <a:cs typeface="Roboto"/>
                <a:sym typeface="Roboto"/>
              </a:rPr>
              <a:t> (Librispeech):</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$P=librispeech, $M=transformer, $H=transformer_librispeech</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61" name="Shape 761"/>
        <p:cNvGrpSpPr/>
        <p:nvPr/>
      </p:nvGrpSpPr>
      <p:grpSpPr>
        <a:xfrm>
          <a:off x="0" y="0"/>
          <a:ext cx="0" cy="0"/>
          <a:chOff x="0" y="0"/>
          <a:chExt cx="0" cy="0"/>
        </a:xfrm>
      </p:grpSpPr>
      <p:sp>
        <p:nvSpPr>
          <p:cNvPr id="762" name="Google Shape;762;p113"/>
          <p:cNvSpPr/>
          <p:nvPr/>
        </p:nvSpPr>
        <p:spPr>
          <a:xfrm>
            <a:off x="640463" y="652331"/>
            <a:ext cx="80109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Why Tensor2Tensor?</a:t>
            </a:r>
            <a:endParaRPr sz="4500">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No need to reinvent ML.</a:t>
            </a:r>
            <a:r>
              <a:rPr lang="en" sz="2300">
                <a:solidFill>
                  <a:srgbClr val="445863"/>
                </a:solidFill>
                <a:latin typeface="Roboto"/>
                <a:ea typeface="Roboto"/>
                <a:cs typeface="Roboto"/>
                <a:sym typeface="Roboto"/>
              </a:rPr>
              <a:t> Best practices and SOTA models.</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Modularity helps.</a:t>
            </a:r>
            <a:r>
              <a:rPr lang="en" sz="2300">
                <a:solidFill>
                  <a:srgbClr val="445863"/>
                </a:solidFill>
                <a:latin typeface="Roboto"/>
                <a:ea typeface="Roboto"/>
                <a:cs typeface="Roboto"/>
                <a:sym typeface="Roboto"/>
              </a:rPr>
              <a:t> Easy to change models, hparams, data.</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Trains everywhere.</a:t>
            </a:r>
            <a:r>
              <a:rPr lang="en" sz="2300">
                <a:solidFill>
                  <a:srgbClr val="445863"/>
                </a:solidFill>
                <a:latin typeface="Roboto"/>
                <a:ea typeface="Roboto"/>
                <a:cs typeface="Roboto"/>
                <a:sym typeface="Roboto"/>
              </a:rPr>
              <a:t> Multi-GPU, distributed, Cloud, TPUs.</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Used by Google Brain. </a:t>
            </a:r>
            <a:r>
              <a:rPr lang="en" sz="2300" u="sng">
                <a:solidFill>
                  <a:srgbClr val="445863"/>
                </a:solidFill>
                <a:latin typeface="Roboto"/>
                <a:ea typeface="Roboto"/>
                <a:cs typeface="Roboto"/>
                <a:sym typeface="Roboto"/>
                <a:hlinkClick r:id="rId3"/>
              </a:rPr>
              <a:t>Papers</a:t>
            </a:r>
            <a:r>
              <a:rPr lang="en" sz="2300">
                <a:solidFill>
                  <a:srgbClr val="445863"/>
                </a:solidFill>
                <a:latin typeface="Roboto"/>
                <a:ea typeface="Roboto"/>
                <a:cs typeface="Roboto"/>
                <a:sym typeface="Roboto"/>
              </a:rPr>
              <a:t>, preferred for </a:t>
            </a:r>
            <a:r>
              <a:rPr lang="en" sz="2300" u="sng">
                <a:solidFill>
                  <a:srgbClr val="445863"/>
                </a:solidFill>
                <a:latin typeface="Roboto"/>
                <a:ea typeface="Roboto"/>
                <a:cs typeface="Roboto"/>
                <a:sym typeface="Roboto"/>
                <a:hlinkClick r:id="rId4"/>
              </a:rPr>
              <a:t>Cloud TPU LMs</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Great active community!</a:t>
            </a:r>
            <a:r>
              <a:rPr lang="en" sz="2300">
                <a:solidFill>
                  <a:srgbClr val="445863"/>
                </a:solidFill>
                <a:latin typeface="Roboto"/>
                <a:ea typeface="Roboto"/>
                <a:cs typeface="Roboto"/>
                <a:sym typeface="Roboto"/>
              </a:rPr>
              <a:t> Find us on </a:t>
            </a:r>
            <a:r>
              <a:rPr lang="en" sz="2300" u="sng">
                <a:solidFill>
                  <a:srgbClr val="445863"/>
                </a:solidFill>
                <a:latin typeface="Roboto"/>
                <a:ea typeface="Roboto"/>
                <a:cs typeface="Roboto"/>
                <a:sym typeface="Roboto"/>
                <a:hlinkClick r:id="rId5"/>
              </a:rPr>
              <a:t>github</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6"/>
              </a:rPr>
              <a:t>gitter</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7"/>
              </a:rPr>
              <a:t>groups</a:t>
            </a:r>
            <a:r>
              <a:rPr lang="en" sz="2300">
                <a:solidFill>
                  <a:srgbClr val="445863"/>
                </a:solidFill>
                <a:latin typeface="Roboto"/>
                <a:ea typeface="Roboto"/>
                <a:cs typeface="Roboto"/>
                <a:sym typeface="Roboto"/>
              </a:rPr>
              <a:t>,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1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What Next?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5"/>
          <p:cNvSpPr txBox="1"/>
          <p:nvPr>
            <p:ph type="title"/>
          </p:nvPr>
        </p:nvSpPr>
        <p:spPr>
          <a:xfrm>
            <a:off x="315549" y="234400"/>
            <a:ext cx="8791200" cy="1138500"/>
          </a:xfrm>
          <a:prstGeom prst="rect">
            <a:avLst/>
          </a:prstGeom>
          <a:noFill/>
          <a:ln>
            <a:noFill/>
          </a:ln>
        </p:spPr>
        <p:txBody>
          <a:bodyPr anchorCtr="0" anchor="ctr" bIns="32750" lIns="32750" spcFirstLastPara="1" rIns="32750" wrap="square" tIns="32750">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Check</a:t>
            </a:r>
            <a:r>
              <a:rPr lang="en" sz="2800">
                <a:solidFill>
                  <a:schemeClr val="dk1"/>
                </a:solidFill>
              </a:rPr>
              <a:t> it out now:    </a:t>
            </a:r>
            <a:r>
              <a:rPr lang="en" sz="2800" u="sng">
                <a:solidFill>
                  <a:srgbClr val="434343"/>
                </a:solidFill>
                <a:hlinkClick r:id="rId3"/>
              </a:rPr>
              <a:t>goo.gl/wkHexj</a:t>
            </a:r>
            <a:endParaRPr sz="2800">
              <a:solidFill>
                <a:srgbClr val="434343"/>
              </a:solidFill>
            </a:endParaRPr>
          </a:p>
          <a:p>
            <a:pPr indent="-368300" lvl="0" marL="457200" rtl="0" algn="l">
              <a:spcBef>
                <a:spcPts val="0"/>
              </a:spcBef>
              <a:spcAft>
                <a:spcPts val="0"/>
              </a:spcAft>
              <a:buSzPts val="2200"/>
              <a:buChar char="●"/>
            </a:pPr>
            <a:r>
              <a:rPr lang="en" sz="2200">
                <a:solidFill>
                  <a:schemeClr val="dk1"/>
                </a:solidFill>
              </a:rPr>
              <a:t>Based on </a:t>
            </a:r>
            <a:r>
              <a:rPr lang="en" sz="2200" u="sng">
                <a:solidFill>
                  <a:srgbClr val="434343"/>
                </a:solidFill>
                <a:hlinkClick r:id="rId4"/>
              </a:rPr>
              <a:t>https://github.com/tensorflow/tensor2tensor</a:t>
            </a:r>
            <a:endParaRPr sz="2200">
              <a:solidFill>
                <a:srgbClr val="434343"/>
              </a:solidFill>
            </a:endParaRPr>
          </a:p>
        </p:txBody>
      </p:sp>
      <p:sp>
        <p:nvSpPr>
          <p:cNvPr id="773" name="Google Shape;773;p115"/>
          <p:cNvSpPr txBox="1"/>
          <p:nvPr>
            <p:ph idx="1" type="body"/>
          </p:nvPr>
        </p:nvSpPr>
        <p:spPr>
          <a:xfrm>
            <a:off x="312750" y="1260786"/>
            <a:ext cx="8901300" cy="3770700"/>
          </a:xfrm>
          <a:prstGeom prst="rect">
            <a:avLst/>
          </a:prstGeom>
          <a:noFill/>
          <a:ln>
            <a:noFill/>
          </a:ln>
        </p:spPr>
        <p:txBody>
          <a:bodyPr anchorCtr="0" anchor="t" bIns="32750" lIns="32750" spcFirstLastPara="1" rIns="32750" wrap="square" tIns="32750">
            <a:noAutofit/>
          </a:bodyPr>
          <a:lstStyle/>
          <a:p>
            <a:pPr indent="-368300" lvl="0" marL="457200" marR="0" rtl="0" algn="l">
              <a:lnSpc>
                <a:spcPct val="150000"/>
              </a:lnSpc>
              <a:spcBef>
                <a:spcPts val="0"/>
              </a:spcBef>
              <a:spcAft>
                <a:spcPts val="0"/>
              </a:spcAft>
              <a:buSzPts val="2200"/>
              <a:buChar char="●"/>
            </a:pPr>
            <a:r>
              <a:rPr lang="en" sz="2200"/>
              <a:t>Easy to use data-sets and models code on github, </a:t>
            </a:r>
            <a:r>
              <a:rPr lang="en" sz="2200" u="sng">
                <a:solidFill>
                  <a:srgbClr val="434343"/>
                </a:solidFill>
                <a:hlinkClick r:id="rId5"/>
              </a:rPr>
              <a:t>tutorials</a:t>
            </a:r>
            <a:r>
              <a:rPr lang="en" sz="2200"/>
              <a:t>, ...</a:t>
            </a:r>
            <a:endParaRPr sz="2200"/>
          </a:p>
          <a:p>
            <a:pPr indent="-368300" lvl="0" marL="457200" marR="0" rtl="0" algn="l">
              <a:lnSpc>
                <a:spcPct val="150000"/>
              </a:lnSpc>
              <a:spcBef>
                <a:spcPts val="0"/>
              </a:spcBef>
              <a:spcAft>
                <a:spcPts val="0"/>
              </a:spcAft>
              <a:buSzPts val="2200"/>
              <a:buChar char="●"/>
            </a:pPr>
            <a:r>
              <a:rPr lang="en" sz="2200"/>
              <a:t>Community: external contributors (many 100+ LOC), 700+ forks, …</a:t>
            </a:r>
            <a:endParaRPr sz="2200"/>
          </a:p>
          <a:p>
            <a:pPr indent="-368300" lvl="0" marL="457200" marR="0" rtl="0" algn="l">
              <a:lnSpc>
                <a:spcPct val="150000"/>
              </a:lnSpc>
              <a:spcBef>
                <a:spcPts val="0"/>
              </a:spcBef>
              <a:spcAft>
                <a:spcPts val="0"/>
              </a:spcAft>
              <a:buSzPts val="2200"/>
              <a:buChar char="●"/>
            </a:pPr>
            <a:r>
              <a:rPr lang="en" sz="2200"/>
              <a:t>SOTA on NLP (translation, lm, summarization), image classification, ...</a:t>
            </a:r>
            <a:endParaRPr sz="2200"/>
          </a:p>
          <a:p>
            <a:pPr indent="-368300" lvl="0" marL="457200" marR="0" rtl="0" algn="l">
              <a:lnSpc>
                <a:spcPct val="200000"/>
              </a:lnSpc>
              <a:spcBef>
                <a:spcPts val="0"/>
              </a:spcBef>
              <a:spcAft>
                <a:spcPts val="0"/>
              </a:spcAft>
              <a:buSzPts val="2200"/>
              <a:buChar char="●"/>
            </a:pPr>
            <a:r>
              <a:rPr lang="en" sz="2200"/>
              <a:t>Train on Cloud ML and Cloud TPUs, tested </a:t>
            </a:r>
            <a:r>
              <a:rPr lang="en" sz="2200">
                <a:solidFill>
                  <a:schemeClr val="dk1"/>
                </a:solidFill>
              </a:rPr>
              <a:t>pretrained models</a:t>
            </a:r>
            <a:endParaRPr sz="2200">
              <a:solidFill>
                <a:schemeClr val="dk1"/>
              </a:solidFill>
            </a:endParaRPr>
          </a:p>
          <a:p>
            <a:pPr indent="0" lvl="0" marL="0" marR="0" rtl="0" algn="l">
              <a:lnSpc>
                <a:spcPct val="150000"/>
              </a:lnSpc>
              <a:spcBef>
                <a:spcPts val="1000"/>
              </a:spcBef>
              <a:spcAft>
                <a:spcPts val="0"/>
              </a:spcAft>
              <a:buNone/>
            </a:pPr>
            <a:r>
              <a:rPr lang="en" sz="2800"/>
              <a:t>In the future:</a:t>
            </a:r>
            <a:endParaRPr sz="2800"/>
          </a:p>
          <a:p>
            <a:pPr indent="-368300" lvl="0" marL="457200" marR="0" rtl="0" algn="l">
              <a:lnSpc>
                <a:spcPct val="150000"/>
              </a:lnSpc>
              <a:spcBef>
                <a:spcPts val="0"/>
              </a:spcBef>
              <a:spcAft>
                <a:spcPts val="0"/>
              </a:spcAft>
              <a:buSzPts val="2200"/>
              <a:buChar char="●"/>
            </a:pPr>
            <a:r>
              <a:rPr lang="en" sz="2200">
                <a:solidFill>
                  <a:schemeClr val="dk1"/>
                </a:solidFill>
              </a:rPr>
              <a:t>How will realistic text, image and video generation change society?</a:t>
            </a:r>
            <a:endParaRPr sz="2200"/>
          </a:p>
          <a:p>
            <a:pPr indent="-368300" lvl="0" marL="457200" marR="0" rtl="0" algn="l">
              <a:lnSpc>
                <a:spcPct val="150000"/>
              </a:lnSpc>
              <a:spcBef>
                <a:spcPts val="0"/>
              </a:spcBef>
              <a:spcAft>
                <a:spcPts val="0"/>
              </a:spcAft>
              <a:buSzPts val="2200"/>
              <a:buChar char="●"/>
            </a:pPr>
            <a:r>
              <a:rPr lang="en" sz="2200"/>
              <a:t>Will large-scale multi-task models show more general intelligence?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5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Parsing with sequence-to-sequence LSTMs</a:t>
            </a:r>
            <a:endParaRPr/>
          </a:p>
        </p:txBody>
      </p:sp>
      <p:sp>
        <p:nvSpPr>
          <p:cNvPr id="232" name="Google Shape;232;p59"/>
          <p:cNvSpPr txBox="1"/>
          <p:nvPr/>
        </p:nvSpPr>
        <p:spPr>
          <a:xfrm>
            <a:off x="427300" y="1952200"/>
            <a:ext cx="8296500" cy="2901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arenBoth"/>
            </a:pPr>
            <a:r>
              <a:rPr lang="en" sz="1800"/>
              <a:t>Represent the tree as a sequence.</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(2) Generate data and train a sequence-to-sequence LSTM model.</a:t>
            </a:r>
            <a:endParaRPr sz="1800"/>
          </a:p>
          <a:p>
            <a:pPr indent="0" lvl="0" marL="0" rtl="0" algn="l">
              <a:lnSpc>
                <a:spcPct val="115000"/>
              </a:lnSpc>
              <a:spcBef>
                <a:spcPts val="0"/>
              </a:spcBef>
              <a:spcAft>
                <a:spcPts val="0"/>
              </a:spcAft>
              <a:buNone/>
            </a:pPr>
            <a:r>
              <a:rPr lang="en" sz="1800"/>
              <a:t>(3) Results: </a:t>
            </a:r>
            <a:r>
              <a:rPr lang="en" sz="1800">
                <a:solidFill>
                  <a:schemeClr val="accent2"/>
                </a:solidFill>
              </a:rPr>
              <a:t>92.8</a:t>
            </a:r>
            <a:r>
              <a:rPr lang="en" sz="1800"/>
              <a:t> F1 score vs </a:t>
            </a:r>
            <a:r>
              <a:rPr lang="en" sz="1800">
                <a:solidFill>
                  <a:schemeClr val="accent2"/>
                </a:solidFill>
              </a:rPr>
              <a:t>92.4</a:t>
            </a:r>
            <a:r>
              <a:rPr lang="en" sz="1800"/>
              <a:t> previous best </a:t>
            </a:r>
            <a:r>
              <a:rPr lang="en" sz="1800">
                <a:solidFill>
                  <a:schemeClr val="dk1"/>
                </a:solidFill>
              </a:rPr>
              <a:t>[Vinyals &amp; Kaiser et al., 2014]</a:t>
            </a:r>
            <a:endParaRPr sz="1800"/>
          </a:p>
        </p:txBody>
      </p:sp>
      <p:pic>
        <p:nvPicPr>
          <p:cNvPr descr="parsing_linearize.png" id="233" name="Google Shape;233;p59"/>
          <p:cNvPicPr preferRelativeResize="0"/>
          <p:nvPr/>
        </p:nvPicPr>
        <p:blipFill>
          <a:blip r:embed="rId3">
            <a:alphaModFix/>
          </a:blip>
          <a:stretch>
            <a:fillRect/>
          </a:stretch>
        </p:blipFill>
        <p:spPr>
          <a:xfrm>
            <a:off x="2611650" y="2394675"/>
            <a:ext cx="4858774" cy="1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modeling with LSTMs</a:t>
            </a:r>
            <a:endParaRPr/>
          </a:p>
        </p:txBody>
      </p:sp>
      <p:sp>
        <p:nvSpPr>
          <p:cNvPr id="239" name="Google Shape;239;p60"/>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Language model performance is measured in </a:t>
            </a:r>
            <a:r>
              <a:rPr lang="en" sz="1800">
                <a:solidFill>
                  <a:schemeClr val="accent2"/>
                </a:solidFill>
              </a:rPr>
              <a:t>perplexity</a:t>
            </a:r>
            <a:r>
              <a:rPr lang="en" sz="1800"/>
              <a:t> (lower is better).</a:t>
            </a:r>
            <a:endParaRPr sz="1800"/>
          </a:p>
          <a:p>
            <a:pPr indent="-342900" lvl="0" marL="457200" rtl="0" algn="l">
              <a:lnSpc>
                <a:spcPct val="115000"/>
              </a:lnSpc>
              <a:spcBef>
                <a:spcPts val="0"/>
              </a:spcBef>
              <a:spcAft>
                <a:spcPts val="0"/>
              </a:spcAft>
              <a:buSzPts val="1800"/>
              <a:buChar char="●"/>
            </a:pPr>
            <a:r>
              <a:rPr lang="en" sz="1800"/>
              <a:t>Kneser-Ney 5-gram:			</a:t>
            </a:r>
            <a:r>
              <a:rPr lang="en" sz="1800">
                <a:solidFill>
                  <a:schemeClr val="accent2"/>
                </a:solidFill>
              </a:rPr>
              <a:t>67.6</a:t>
            </a:r>
            <a:r>
              <a:rPr lang="en" sz="1800"/>
              <a:t>		</a:t>
            </a:r>
            <a:r>
              <a:rPr lang="en" sz="1800">
                <a:solidFill>
                  <a:schemeClr val="dk1"/>
                </a:solidFill>
              </a:rPr>
              <a:t>[Chelba et al., 2013]</a:t>
            </a:r>
            <a:endParaRPr sz="1800">
              <a:solidFill>
                <a:schemeClr val="dk1"/>
              </a:solidFill>
            </a:endParaRPr>
          </a:p>
          <a:p>
            <a:pPr indent="-342900" lvl="0" marL="457200" rtl="0" algn="l">
              <a:lnSpc>
                <a:spcPct val="115000"/>
              </a:lnSpc>
              <a:spcBef>
                <a:spcPts val="0"/>
              </a:spcBef>
              <a:spcAft>
                <a:spcPts val="0"/>
              </a:spcAft>
              <a:buSzPts val="1800"/>
              <a:buChar char="●"/>
            </a:pPr>
            <a:r>
              <a:rPr lang="en" sz="1800"/>
              <a:t>RNN-1024 + 9-gram:			</a:t>
            </a:r>
            <a:r>
              <a:rPr lang="en" sz="1800">
                <a:solidFill>
                  <a:schemeClr val="accent2"/>
                </a:solidFill>
              </a:rPr>
              <a:t>51.3	</a:t>
            </a:r>
            <a:r>
              <a:rPr lang="en" sz="1800"/>
              <a:t>	</a:t>
            </a:r>
            <a:r>
              <a:rPr lang="en" sz="1800">
                <a:solidFill>
                  <a:schemeClr val="dk1"/>
                </a:solidFill>
              </a:rPr>
              <a:t>[Chelba et al., 2013]</a:t>
            </a:r>
            <a:endParaRPr sz="1800"/>
          </a:p>
          <a:p>
            <a:pPr indent="-342900" lvl="0" marL="457200" rtl="0" algn="l">
              <a:lnSpc>
                <a:spcPct val="115000"/>
              </a:lnSpc>
              <a:spcBef>
                <a:spcPts val="0"/>
              </a:spcBef>
              <a:spcAft>
                <a:spcPts val="0"/>
              </a:spcAft>
              <a:buSzPts val="1800"/>
              <a:buChar char="●"/>
            </a:pPr>
            <a:r>
              <a:rPr lang="en" sz="1800"/>
              <a:t>LSTM-512-512:				</a:t>
            </a:r>
            <a:r>
              <a:rPr lang="en" sz="1800">
                <a:solidFill>
                  <a:schemeClr val="accent2"/>
                </a:solidFill>
              </a:rPr>
              <a:t>54.1</a:t>
            </a:r>
            <a:r>
              <a:rPr lang="en" sz="1800"/>
              <a:t>		</a:t>
            </a:r>
            <a:r>
              <a:rPr lang="en" sz="1800">
                <a:solidFill>
                  <a:schemeClr val="dk1"/>
                </a:solidFill>
              </a:rPr>
              <a:t>[Józefowicz et al., 2016]</a:t>
            </a:r>
            <a:endParaRPr sz="1800"/>
          </a:p>
          <a:p>
            <a:pPr indent="-342900" lvl="0" marL="457200" rtl="0" algn="l">
              <a:lnSpc>
                <a:spcPct val="115000"/>
              </a:lnSpc>
              <a:spcBef>
                <a:spcPts val="0"/>
              </a:spcBef>
              <a:spcAft>
                <a:spcPts val="0"/>
              </a:spcAft>
              <a:buSzPts val="1800"/>
              <a:buChar char="●"/>
            </a:pPr>
            <a:r>
              <a:rPr lang="en" sz="1800"/>
              <a:t>2-layer LSTM-8192-1024:		</a:t>
            </a:r>
            <a:r>
              <a:rPr lang="en" sz="1800">
                <a:solidFill>
                  <a:schemeClr val="accent2"/>
                </a:solidFill>
              </a:rPr>
              <a:t>30.6</a:t>
            </a:r>
            <a:r>
              <a:rPr lang="en" sz="1800"/>
              <a:t>		</a:t>
            </a:r>
            <a:r>
              <a:rPr lang="en" sz="1800">
                <a:solidFill>
                  <a:schemeClr val="dk1"/>
                </a:solidFill>
              </a:rPr>
              <a:t>[Józefowicz et al., 2016]</a:t>
            </a:r>
            <a:endParaRPr sz="1800">
              <a:solidFill>
                <a:schemeClr val="dk1"/>
              </a:solidFill>
            </a:endParaRPr>
          </a:p>
          <a:p>
            <a:pPr indent="-342900" lvl="0" marL="457200" rtl="0" algn="l">
              <a:lnSpc>
                <a:spcPct val="115000"/>
              </a:lnSpc>
              <a:spcBef>
                <a:spcPts val="0"/>
              </a:spcBef>
              <a:spcAft>
                <a:spcPts val="0"/>
              </a:spcAft>
              <a:buSzPts val="1800"/>
              <a:buChar char="●"/>
            </a:pPr>
            <a:r>
              <a:rPr lang="en" sz="1800"/>
              <a:t>2-l.-LSTM-4096-1024+MoE:	</a:t>
            </a:r>
            <a:r>
              <a:rPr lang="en" sz="1800">
                <a:solidFill>
                  <a:schemeClr val="accent2"/>
                </a:solidFill>
              </a:rPr>
              <a:t>28.0	</a:t>
            </a:r>
            <a:r>
              <a:rPr lang="en" sz="1800"/>
              <a:t>	</a:t>
            </a:r>
            <a:r>
              <a:rPr lang="en" sz="1800">
                <a:solidFill>
                  <a:schemeClr val="dk1"/>
                </a:solidFill>
              </a:rPr>
              <a:t>[Shazeer &amp; Mirhoseini et al., 2016]</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t>Model size seems to be the decisive factor.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modeling with LSTMs: Examples</a:t>
            </a:r>
            <a:endParaRPr/>
          </a:p>
        </p:txBody>
      </p:sp>
      <p:sp>
        <p:nvSpPr>
          <p:cNvPr id="245" name="Google Shape;245;p61"/>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Raw (not hand-selected) sampled sentences:		[Józefowicz et al., 2016]</a:t>
            </a:r>
            <a:endParaRPr sz="1800">
              <a:solidFill>
                <a:schemeClr val="dk1"/>
              </a:solidFill>
            </a:endParaRPr>
          </a:p>
          <a:p>
            <a:pPr indent="0" lvl="0" marL="0" rtl="0" algn="l">
              <a:lnSpc>
                <a:spcPct val="115000"/>
              </a:lnSpc>
              <a:spcBef>
                <a:spcPts val="0"/>
              </a:spcBef>
              <a:spcAft>
                <a:spcPts val="0"/>
              </a:spcAft>
              <a:buNone/>
            </a:pPr>
            <a:r>
              <a:rPr lang="en" sz="1800"/>
              <a:t>About 800 people gathered at Hever Castle on Long Beach from noon to 2pm , three to four times that of the funeral cortege .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It is now known that coffee and cacao products can do no harm on the body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Yuri Zhirkov was in attendance at the Stamford Bridge at the start of the second half but neither Drogba nor Malouda was able to push on through the Barcelona defence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